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iF6Rdj42tjIkbpbISoCVZRovQ4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9" name="Google Shape;3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4" name="Google Shape;4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4" name="Google Shape;4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2" name="Google Shape;5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68" name="Google Shape;5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3" name="Google Shape;6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6" name="Google Shape;6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86" name="Google Shape;6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3" name="Google Shape;7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3" name="Google Shape;7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9" name="Google Shape;7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showMasterSp="0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showMasterSp="0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showMasterSp="0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showMasterSp="0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 spd="slow" p14:dur="1500">
    <p:random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2339752" y="0"/>
            <a:ext cx="6804248" cy="18863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2339752" y="116633"/>
            <a:ext cx="6804248" cy="576064"/>
          </a:xfrm>
          <a:prstGeom prst="rect">
            <a:avLst/>
          </a:prstGeom>
          <a:solidFill>
            <a:srgbClr val="D8D8D8">
              <a:alpha val="9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/>
          <p:nvPr/>
        </p:nvSpPr>
        <p:spPr>
          <a:xfrm>
            <a:off x="0" y="0"/>
            <a:ext cx="2339752" cy="692696"/>
          </a:xfrm>
          <a:prstGeom prst="rect">
            <a:avLst/>
          </a:prstGeom>
          <a:solidFill>
            <a:srgbClr val="019BA5"/>
          </a:solidFill>
          <a:ln cap="flat" cmpd="sng" w="25400">
            <a:solidFill>
              <a:srgbClr val="019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Paraninfo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p14:dur="1500">
    <p:random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gif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hyperlink" Target="https://www.youtube.com/watch?v=jSpp389iuTo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hyperlink" Target="https://www.youtube.com/watch?v=-GYCQVojl5Q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t90xcluixsM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Relationship Id="rId4" Type="http://schemas.openxmlformats.org/officeDocument/2006/relationships/hyperlink" Target="https://www.youtube.com/watch?v=ZgaidCmzfHk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28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bUWoVYfO90Q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2434750" y="2012360"/>
            <a:ext cx="47525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019BA5"/>
                </a:solidFill>
              </a:rPr>
              <a:t>UNIDAD 5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2559767" y="2752115"/>
            <a:ext cx="4680520" cy="25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69900"/>
              </a:buClr>
              <a:buSzPts val="2800"/>
              <a:buNone/>
            </a:pPr>
            <a:r>
              <a:rPr b="1" lang="es-ES" sz="2800">
                <a:solidFill>
                  <a:srgbClr val="669900"/>
                </a:solidFill>
              </a:rPr>
              <a:t>LA PARTICIPACIÓN DE LOS TRABAJADORES EN LA EMPRESA. EL TRABAJO EN EQUIPO Y LOS CONFLICTOS LABORALES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059832" y="116632"/>
            <a:ext cx="4032448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959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Formación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 orientación laboral.</a:t>
            </a:r>
            <a:endParaRPr/>
          </a:p>
        </p:txBody>
      </p:sp>
      <p:pic>
        <p:nvPicPr>
          <p:cNvPr descr="CES Juan Pablo II"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2411761" y="5309650"/>
            <a:ext cx="457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C71C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0C71C3"/>
                </a:solidFill>
                <a:latin typeface="Open Sans"/>
                <a:ea typeface="Open Sans"/>
                <a:cs typeface="Open Sans"/>
                <a:sym typeface="Open Sans"/>
              </a:rPr>
              <a:t>2023/2024</a:t>
            </a:r>
            <a:endParaRPr b="1" i="0" sz="2400">
              <a:solidFill>
                <a:srgbClr val="0C71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 p14:dur="1500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/>
          <p:nvPr/>
        </p:nvSpPr>
        <p:spPr>
          <a:xfrm>
            <a:off x="107504" y="2852936"/>
            <a:ext cx="1771866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CONVENIO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COLECTIVO</a:t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2411760" y="75804"/>
            <a:ext cx="6624736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CONVENIO COLECTIVO: ¿PARTICIPAN LOS TRABAJADORES EN LA ELABORACIÓN DE LOS CONVENIOS COLECTIVOS?</a:t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2807690" y="2375533"/>
            <a:ext cx="6120680" cy="914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 ACUERDO SUSCRITO POR REPRESENTANTES DE LOS TRABAJADORES Y DE LA EMPRESA PARA FIJAR LAS CONDICIONES DE TRABAJO DENTRO DE SU ÁMBITO.</a:t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2807690" y="3562840"/>
            <a:ext cx="6120680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OBLIGA A EMPRESARIOS Y TRABAJADORES INCLUIDOS DENTRO DE SU CAMPO DE APLICACIÓN Y DURANTE SU VIGENCIA.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811616" y="4576040"/>
            <a:ext cx="6120680" cy="8640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EMPRESAS POR CAUSAS OBJETIVAS PUEDEN MODIFICAR ALGUNAS CONDICIONES DEL CONVENIO: JORNADA, HORARIOS, SALARIOS, ETC.</a:t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4355976" y="5805264"/>
            <a:ext cx="4536504" cy="93610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NO HAY ACUERDO CON LOS REPRESENTANTES  DE LOS TRABAJADORES SE ACUDE A LA COMISIÓN PARITARIA DEL CONVENIO Y AL ARBITRAJE</a:t>
            </a:r>
            <a:endParaRPr/>
          </a:p>
        </p:txBody>
      </p:sp>
      <p:cxnSp>
        <p:nvCxnSpPr>
          <p:cNvPr id="257" name="Google Shape;257;p10"/>
          <p:cNvCxnSpPr>
            <a:stCxn id="251" idx="3"/>
            <a:endCxn id="253" idx="1"/>
          </p:cNvCxnSpPr>
          <p:nvPr/>
        </p:nvCxnSpPr>
        <p:spPr>
          <a:xfrm flipH="1" rot="10800000">
            <a:off x="1879370" y="2832588"/>
            <a:ext cx="928200" cy="488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10"/>
          <p:cNvCxnSpPr>
            <a:stCxn id="251" idx="3"/>
            <a:endCxn id="254" idx="1"/>
          </p:cNvCxnSpPr>
          <p:nvPr/>
        </p:nvCxnSpPr>
        <p:spPr>
          <a:xfrm>
            <a:off x="1879370" y="3320988"/>
            <a:ext cx="928200" cy="601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p10"/>
          <p:cNvCxnSpPr>
            <a:stCxn id="251" idx="3"/>
            <a:endCxn id="255" idx="1"/>
          </p:cNvCxnSpPr>
          <p:nvPr/>
        </p:nvCxnSpPr>
        <p:spPr>
          <a:xfrm>
            <a:off x="1879370" y="3320988"/>
            <a:ext cx="932100" cy="16872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" name="Google Shape;260;p10"/>
          <p:cNvCxnSpPr>
            <a:stCxn id="255" idx="2"/>
            <a:endCxn id="256" idx="1"/>
          </p:cNvCxnSpPr>
          <p:nvPr/>
        </p:nvCxnSpPr>
        <p:spPr>
          <a:xfrm rot="5400000">
            <a:off x="4697456" y="5098736"/>
            <a:ext cx="833100" cy="1515900"/>
          </a:xfrm>
          <a:prstGeom prst="bentConnector4">
            <a:avLst>
              <a:gd fmla="val 21914" name="adj1"/>
              <a:gd fmla="val 115085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://portal.ugt.org/juventud/observatorio2006/media/B1-3.gif"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1" y="4122280"/>
            <a:ext cx="2383781" cy="297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/>
          <p:nvPr/>
        </p:nvSpPr>
        <p:spPr>
          <a:xfrm>
            <a:off x="107504" y="978194"/>
            <a:ext cx="1771866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NEGOCIACIÓN COLECTIVA</a:t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2627784" y="1198370"/>
            <a:ext cx="1152128" cy="50405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ART. 37.1 CE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4355976" y="830315"/>
            <a:ext cx="4572394" cy="12241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«LA LEY GARANTIZARÁ EL DERECHO A LA NEGOCIACIÓN COLECTIVA LABORAL ENTRE LOS REPRESENTANTES DE LOS TRABAJADORES Y LOS EMPRESARIOS, ASÍ COMO LA FUERZA VINCULANTE DEL CONVENIO COLECTIVO».</a:t>
            </a:r>
            <a:endParaRPr/>
          </a:p>
        </p:txBody>
      </p:sp>
      <p:cxnSp>
        <p:nvCxnSpPr>
          <p:cNvPr id="265" name="Google Shape;265;p10"/>
          <p:cNvCxnSpPr>
            <a:stCxn id="262" idx="3"/>
            <a:endCxn id="263" idx="1"/>
          </p:cNvCxnSpPr>
          <p:nvPr/>
        </p:nvCxnSpPr>
        <p:spPr>
          <a:xfrm>
            <a:off x="1879370" y="1446246"/>
            <a:ext cx="748500" cy="4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6" name="Google Shape;266;p10"/>
          <p:cNvCxnSpPr>
            <a:stCxn id="263" idx="3"/>
            <a:endCxn id="264" idx="1"/>
          </p:cNvCxnSpPr>
          <p:nvPr/>
        </p:nvCxnSpPr>
        <p:spPr>
          <a:xfrm flipH="1" rot="10800000">
            <a:off x="3779912" y="1442298"/>
            <a:ext cx="576000" cy="8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267" name="Google Shape;2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307703" y="3211203"/>
            <a:ext cx="1790674" cy="12241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CONTENIDO MÍNIMO DEL CONVENIO</a:t>
            </a: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5877669" y="1230983"/>
            <a:ext cx="2952328" cy="7200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REPRESENTANTES DE EMPRESARIOS Y TRABAJADORES</a:t>
            </a: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5868144" y="5661248"/>
            <a:ext cx="295232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RESOLVER DISCREPANCIAS EN LA INTERPRETACIÓN DEL CONVENIO</a:t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2997349" y="1230983"/>
            <a:ext cx="2016224" cy="72007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PARTES NEGOCIADORAS</a:t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87824" y="5661248"/>
            <a:ext cx="2016224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COMISIÓN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PARITARIA</a:t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68144" y="4581128"/>
            <a:ext cx="295232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CONDICIONES Y PLAZOS PARA SU FINALIZACIÓN</a:t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5877669" y="3391223"/>
            <a:ext cx="2952328" cy="8640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PROCEDIMIENTOS PARA SOLUCIONAR DISCREPANCIAS</a:t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5877669" y="2311103"/>
            <a:ext cx="295232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- FUNCIONAL - TERRITORIAL - TEMPORAL</a:t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2987824" y="4581128"/>
            <a:ext cx="2016224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DENUNCIA DEL CONVENIO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2997349" y="3391223"/>
            <a:ext cx="2016224" cy="8640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MÉTODOS PARA SOLUCIONAR DISCREPANCIAS</a:t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2997349" y="2311103"/>
            <a:ext cx="2016224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ÁMBITOS DE APLICACIÓN</a:t>
            </a:r>
            <a:endParaRPr/>
          </a:p>
        </p:txBody>
      </p:sp>
      <p:cxnSp>
        <p:nvCxnSpPr>
          <p:cNvPr id="283" name="Google Shape;283;p11"/>
          <p:cNvCxnSpPr>
            <a:stCxn id="272" idx="3"/>
            <a:endCxn id="275" idx="1"/>
          </p:cNvCxnSpPr>
          <p:nvPr/>
        </p:nvCxnSpPr>
        <p:spPr>
          <a:xfrm flipH="1" rot="10800000">
            <a:off x="2098377" y="1590971"/>
            <a:ext cx="899100" cy="2232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284" name="Google Shape;284;p11"/>
          <p:cNvCxnSpPr>
            <a:stCxn id="272" idx="3"/>
            <a:endCxn id="276" idx="1"/>
          </p:cNvCxnSpPr>
          <p:nvPr/>
        </p:nvCxnSpPr>
        <p:spPr>
          <a:xfrm>
            <a:off x="2098377" y="3823271"/>
            <a:ext cx="889500" cy="2198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285" name="Google Shape;285;p11"/>
          <p:cNvCxnSpPr>
            <a:stCxn id="272" idx="3"/>
            <a:endCxn id="282" idx="1"/>
          </p:cNvCxnSpPr>
          <p:nvPr/>
        </p:nvCxnSpPr>
        <p:spPr>
          <a:xfrm flipH="1" rot="10800000">
            <a:off x="2098377" y="2671271"/>
            <a:ext cx="899100" cy="1152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286" name="Google Shape;286;p11"/>
          <p:cNvCxnSpPr>
            <a:stCxn id="272" idx="3"/>
            <a:endCxn id="280" idx="1"/>
          </p:cNvCxnSpPr>
          <p:nvPr/>
        </p:nvCxnSpPr>
        <p:spPr>
          <a:xfrm>
            <a:off x="2098377" y="3823271"/>
            <a:ext cx="889500" cy="1117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287" name="Google Shape;287;p11"/>
          <p:cNvCxnSpPr>
            <a:stCxn id="272" idx="3"/>
            <a:endCxn id="281" idx="1"/>
          </p:cNvCxnSpPr>
          <p:nvPr/>
        </p:nvCxnSpPr>
        <p:spPr>
          <a:xfrm>
            <a:off x="2098377" y="3823271"/>
            <a:ext cx="8991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288" name="Google Shape;288;p11"/>
          <p:cNvSpPr/>
          <p:nvPr/>
        </p:nvSpPr>
        <p:spPr>
          <a:xfrm>
            <a:off x="1763688" y="119050"/>
            <a:ext cx="7596188" cy="512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CONVENIO COLECTIVO: CONTENIDO MÍNIMO</a:t>
            </a:r>
            <a:endParaRPr/>
          </a:p>
        </p:txBody>
      </p:sp>
      <p:cxnSp>
        <p:nvCxnSpPr>
          <p:cNvPr id="289" name="Google Shape;289;p11"/>
          <p:cNvCxnSpPr>
            <a:stCxn id="275" idx="3"/>
            <a:endCxn id="273" idx="1"/>
          </p:cNvCxnSpPr>
          <p:nvPr/>
        </p:nvCxnSpPr>
        <p:spPr>
          <a:xfrm>
            <a:off x="5013573" y="1591023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0" name="Google Shape;290;p11"/>
          <p:cNvCxnSpPr>
            <a:stCxn id="282" idx="3"/>
            <a:endCxn id="279" idx="1"/>
          </p:cNvCxnSpPr>
          <p:nvPr/>
        </p:nvCxnSpPr>
        <p:spPr>
          <a:xfrm>
            <a:off x="5013573" y="2671143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1" name="Google Shape;291;p11"/>
          <p:cNvCxnSpPr>
            <a:stCxn id="281" idx="3"/>
            <a:endCxn id="278" idx="1"/>
          </p:cNvCxnSpPr>
          <p:nvPr/>
        </p:nvCxnSpPr>
        <p:spPr>
          <a:xfrm>
            <a:off x="5013573" y="3823271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2" name="Google Shape;292;p11"/>
          <p:cNvCxnSpPr>
            <a:stCxn id="280" idx="3"/>
            <a:endCxn id="277" idx="1"/>
          </p:cNvCxnSpPr>
          <p:nvPr/>
        </p:nvCxnSpPr>
        <p:spPr>
          <a:xfrm>
            <a:off x="5004048" y="4941168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3" name="Google Shape;293;p11"/>
          <p:cNvCxnSpPr>
            <a:stCxn id="276" idx="3"/>
            <a:endCxn id="274" idx="1"/>
          </p:cNvCxnSpPr>
          <p:nvPr/>
        </p:nvCxnSpPr>
        <p:spPr>
          <a:xfrm>
            <a:off x="5004048" y="6021288"/>
            <a:ext cx="86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http://portal.ugt.org/juventud/observatorio2006/media/02_03.gif" id="294" name="Google Shape;2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4151"/>
            <a:ext cx="2555776" cy="261386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CES Juan Pablo II" id="295" name="Google Shape;29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/>
          <p:nvPr/>
        </p:nvSpPr>
        <p:spPr>
          <a:xfrm>
            <a:off x="179512" y="3178745"/>
            <a:ext cx="1584175" cy="97033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ÁMBITOS DE APLICACIÓN</a:t>
            </a:r>
            <a:endParaRPr/>
          </a:p>
        </p:txBody>
      </p:sp>
      <p:sp>
        <p:nvSpPr>
          <p:cNvPr id="301" name="Google Shape;301;p12"/>
          <p:cNvSpPr/>
          <p:nvPr/>
        </p:nvSpPr>
        <p:spPr>
          <a:xfrm>
            <a:off x="5086049" y="835798"/>
            <a:ext cx="3798056" cy="55805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TRABAJADORES A LOS QUE SE DESTINA EL CONVENIO COLECTIVO</a:t>
            </a:r>
            <a:endParaRPr/>
          </a:p>
        </p:txBody>
      </p:sp>
      <p:sp>
        <p:nvSpPr>
          <p:cNvPr id="302" name="Google Shape;302;p12"/>
          <p:cNvSpPr/>
          <p:nvPr/>
        </p:nvSpPr>
        <p:spPr>
          <a:xfrm>
            <a:off x="2781793" y="865620"/>
            <a:ext cx="158417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PERSONAL</a:t>
            </a: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5086049" y="3861600"/>
            <a:ext cx="3789338" cy="57606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DETERMINA EL TIEMPO QUE EL CONVENIO ESTARÁ VIGENTE.  </a:t>
            </a: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5086049" y="3110322"/>
            <a:ext cx="3789338" cy="57606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ESPACIO GEOGRÁFICO DONDE SE APLICA: ESTATAL, CCAA, PROVINCIAL, LOCAL.</a:t>
            </a: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5094767" y="1546173"/>
            <a:ext cx="3798056" cy="5991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CONVENIO SECTORIAL: SE APLICA A UN DETERMINADO SECTOR DE ACTIVIDAD</a:t>
            </a: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2786807" y="3861600"/>
            <a:ext cx="1611765" cy="57482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2786807" y="3125750"/>
            <a:ext cx="1611765" cy="5556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TERRITORIAL</a:t>
            </a: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2781793" y="1978911"/>
            <a:ext cx="158417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FUNCIONAL</a:t>
            </a: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2051720" y="154283"/>
            <a:ext cx="7380758" cy="504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CONVENIO COLECTIVO: ÁMBITOS DE APLICACIÓN</a:t>
            </a: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5086049" y="2341429"/>
            <a:ext cx="3798056" cy="6433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CONVENIO DE EMPRESA: SE APLICA EN EXCLUSIVA A UNA DETERMINADA EMPRESA</a:t>
            </a:r>
            <a:endParaRPr/>
          </a:p>
        </p:txBody>
      </p:sp>
      <p:cxnSp>
        <p:nvCxnSpPr>
          <p:cNvPr id="311" name="Google Shape;311;p12"/>
          <p:cNvCxnSpPr>
            <a:stCxn id="300" idx="3"/>
            <a:endCxn id="302" idx="1"/>
          </p:cNvCxnSpPr>
          <p:nvPr/>
        </p:nvCxnSpPr>
        <p:spPr>
          <a:xfrm flipH="1" rot="10800000">
            <a:off x="1763687" y="1117512"/>
            <a:ext cx="1018200" cy="2546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" name="Google Shape;312;p12"/>
          <p:cNvCxnSpPr>
            <a:stCxn id="300" idx="3"/>
            <a:endCxn id="308" idx="1"/>
          </p:cNvCxnSpPr>
          <p:nvPr/>
        </p:nvCxnSpPr>
        <p:spPr>
          <a:xfrm flipH="1" rot="10800000">
            <a:off x="1763687" y="2230812"/>
            <a:ext cx="1018200" cy="1433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3" name="Google Shape;313;p12"/>
          <p:cNvCxnSpPr>
            <a:stCxn id="300" idx="3"/>
            <a:endCxn id="306" idx="1"/>
          </p:cNvCxnSpPr>
          <p:nvPr/>
        </p:nvCxnSpPr>
        <p:spPr>
          <a:xfrm>
            <a:off x="1763687" y="3663912"/>
            <a:ext cx="1023000" cy="4851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p12"/>
          <p:cNvCxnSpPr>
            <a:stCxn id="300" idx="3"/>
            <a:endCxn id="307" idx="1"/>
          </p:cNvCxnSpPr>
          <p:nvPr/>
        </p:nvCxnSpPr>
        <p:spPr>
          <a:xfrm flipH="1" rot="10800000">
            <a:off x="1763687" y="3403512"/>
            <a:ext cx="1023000" cy="260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12"/>
          <p:cNvCxnSpPr>
            <a:stCxn id="308" idx="3"/>
            <a:endCxn id="305" idx="1"/>
          </p:cNvCxnSpPr>
          <p:nvPr/>
        </p:nvCxnSpPr>
        <p:spPr>
          <a:xfrm flipH="1" rot="10800000">
            <a:off x="4365969" y="1845739"/>
            <a:ext cx="728700" cy="3852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12"/>
          <p:cNvCxnSpPr>
            <a:stCxn id="308" idx="3"/>
            <a:endCxn id="310" idx="1"/>
          </p:cNvCxnSpPr>
          <p:nvPr/>
        </p:nvCxnSpPr>
        <p:spPr>
          <a:xfrm>
            <a:off x="4365969" y="2230939"/>
            <a:ext cx="720000" cy="4323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12"/>
          <p:cNvCxnSpPr>
            <a:stCxn id="302" idx="3"/>
            <a:endCxn id="301" idx="1"/>
          </p:cNvCxnSpPr>
          <p:nvPr/>
        </p:nvCxnSpPr>
        <p:spPr>
          <a:xfrm flipH="1" rot="10800000">
            <a:off x="4365969" y="1114948"/>
            <a:ext cx="720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8" name="Google Shape;318;p12"/>
          <p:cNvCxnSpPr>
            <a:stCxn id="307" idx="3"/>
            <a:endCxn id="304" idx="1"/>
          </p:cNvCxnSpPr>
          <p:nvPr/>
        </p:nvCxnSpPr>
        <p:spPr>
          <a:xfrm flipH="1" rot="10800000">
            <a:off x="4398572" y="3398498"/>
            <a:ext cx="687600" cy="5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http://foropolitico.es/wp-content/uploads/2011/06/1_03_04.gif" id="319" name="Google Shape;3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5" y="4113371"/>
            <a:ext cx="2627784" cy="268750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0" name="Google Shape;320;p12"/>
          <p:cNvSpPr/>
          <p:nvPr/>
        </p:nvSpPr>
        <p:spPr>
          <a:xfrm>
            <a:off x="5004048" y="4767462"/>
            <a:ext cx="1715726" cy="7099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LAS PARTES NO SOLICITAN RENOVACIÓN</a:t>
            </a:r>
            <a:endParaRPr/>
          </a:p>
        </p:txBody>
      </p:sp>
      <p:sp>
        <p:nvSpPr>
          <p:cNvPr id="321" name="Google Shape;321;p12"/>
          <p:cNvSpPr/>
          <p:nvPr/>
        </p:nvSpPr>
        <p:spPr>
          <a:xfrm>
            <a:off x="7236639" y="4761701"/>
            <a:ext cx="1656184" cy="7099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LAS PARTES SOLICITAN LA RENOVACIÓN</a:t>
            </a:r>
            <a:endParaRPr/>
          </a:p>
        </p:txBody>
      </p:sp>
      <p:sp>
        <p:nvSpPr>
          <p:cNvPr id="322" name="Google Shape;322;p12"/>
          <p:cNvSpPr/>
          <p:nvPr/>
        </p:nvSpPr>
        <p:spPr>
          <a:xfrm>
            <a:off x="2483768" y="4761701"/>
            <a:ext cx="1991896" cy="7099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CONVENIO SE PRORROGARÁ UN AÑO</a:t>
            </a:r>
            <a:endParaRPr/>
          </a:p>
        </p:txBody>
      </p:sp>
      <p:sp>
        <p:nvSpPr>
          <p:cNvPr id="323" name="Google Shape;323;p12"/>
          <p:cNvSpPr/>
          <p:nvPr/>
        </p:nvSpPr>
        <p:spPr>
          <a:xfrm>
            <a:off x="3810189" y="5872462"/>
            <a:ext cx="5065198" cy="80896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TRANSCURRE UN AÑO SIN QUE SE HAYA ACORDADO UN NUEVO CONVENIO, EL ANTIGUO DESAPARECERÁ (SALVO PACTO EN CONTRARIO) Y SE APLICARÁ EL DE ÁMBITO SUPERIOR</a:t>
            </a:r>
            <a:endParaRPr/>
          </a:p>
        </p:txBody>
      </p:sp>
      <p:cxnSp>
        <p:nvCxnSpPr>
          <p:cNvPr id="324" name="Google Shape;324;p12"/>
          <p:cNvCxnSpPr>
            <a:stCxn id="321" idx="2"/>
            <a:endCxn id="323" idx="0"/>
          </p:cNvCxnSpPr>
          <p:nvPr/>
        </p:nvCxnSpPr>
        <p:spPr>
          <a:xfrm rot="5400000">
            <a:off x="7003331" y="4811013"/>
            <a:ext cx="400800" cy="1722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5" name="Google Shape;325;p12"/>
          <p:cNvCxnSpPr>
            <a:stCxn id="320" idx="1"/>
            <a:endCxn id="322" idx="3"/>
          </p:cNvCxnSpPr>
          <p:nvPr/>
        </p:nvCxnSpPr>
        <p:spPr>
          <a:xfrm rot="10800000">
            <a:off x="4475748" y="5116718"/>
            <a:ext cx="528300" cy="5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" name="Google Shape;326;p12"/>
          <p:cNvCxnSpPr>
            <a:stCxn id="303" idx="2"/>
            <a:endCxn id="320" idx="0"/>
          </p:cNvCxnSpPr>
          <p:nvPr/>
        </p:nvCxnSpPr>
        <p:spPr>
          <a:xfrm rot="5400000">
            <a:off x="6256518" y="4043165"/>
            <a:ext cx="329700" cy="111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7" name="Google Shape;327;p12"/>
          <p:cNvCxnSpPr>
            <a:stCxn id="303" idx="2"/>
            <a:endCxn id="321" idx="0"/>
          </p:cNvCxnSpPr>
          <p:nvPr/>
        </p:nvCxnSpPr>
        <p:spPr>
          <a:xfrm flipH="1" rot="-5400000">
            <a:off x="7360668" y="4057715"/>
            <a:ext cx="324000" cy="108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8" name="Google Shape;328;p12"/>
          <p:cNvCxnSpPr>
            <a:stCxn id="306" idx="3"/>
            <a:endCxn id="303" idx="1"/>
          </p:cNvCxnSpPr>
          <p:nvPr/>
        </p:nvCxnSpPr>
        <p:spPr>
          <a:xfrm>
            <a:off x="4398572" y="4149014"/>
            <a:ext cx="687600" cy="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ES Juan Pablo II" id="329" name="Google Shape;3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/>
          <p:nvPr/>
        </p:nvSpPr>
        <p:spPr>
          <a:xfrm>
            <a:off x="755576" y="908720"/>
            <a:ext cx="1944216" cy="5000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GRUPOS</a:t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6372200" y="908720"/>
            <a:ext cx="1944216" cy="5000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EQUIPOS</a:t>
            </a: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3419872" y="764704"/>
            <a:ext cx="2160240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DIFERENCIAS</a:t>
            </a: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3635896" y="1628800"/>
            <a:ext cx="1735032" cy="47948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3635896" y="2420889"/>
            <a:ext cx="171451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</a:t>
            </a: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3643306" y="3466532"/>
            <a:ext cx="1714512" cy="4665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LIDERAZGO</a:t>
            </a: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3652831" y="4077072"/>
            <a:ext cx="171451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RESPONSABILIDAD</a:t>
            </a: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3645421" y="4764955"/>
            <a:ext cx="1714512" cy="42862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3645421" y="5445224"/>
            <a:ext cx="171451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CONFLICTOS</a:t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3635896" y="6165304"/>
            <a:ext cx="171451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COMUNICACIÓN</a:t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261045" y="4692948"/>
            <a:ext cx="3000396" cy="5715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RESULTADO ES LA SUMA DEL TRABAJO INDIVIDUAL</a:t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>
            <a:off x="251520" y="2132856"/>
            <a:ext cx="3000396" cy="12241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PERSONAS CON UN INTERÉS COMÚN, TRABAJAN DE MANERA AUTÓNOMA Y PERSONAL,  Y RESPONDEN INDIVIDUALMENTE POR LOS RESULTADOS</a:t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261045" y="5373217"/>
            <a:ext cx="3000396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SOLUCIONAN DE MANERA IMPOSITIVA</a:t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>
            <a:off x="261045" y="4077072"/>
            <a:ext cx="300039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RESPONSABILIDAD INDIVIDUAL</a:t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>
            <a:off x="251520" y="3501008"/>
            <a:ext cx="3000396" cy="39223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 UN LÍDER FUERTE</a:t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>
            <a:off x="272040" y="1700808"/>
            <a:ext cx="3000396" cy="33660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INDIVIDUALES</a:t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5724128" y="2132857"/>
            <a:ext cx="3143272" cy="1080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PERSONAS  QUE CONSENSUAN LA FORMA DE TRABAJAR, COMPARTEN LIDERAZGO Y RESPONSABILIDADES, PARA ALCANZAR OBJETIVOS COMUNES</a:t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5724128" y="1700808"/>
            <a:ext cx="3143272" cy="33489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COMPARTIDOS</a:t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5724128" y="3356992"/>
            <a:ext cx="3143272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LIDERAZGO ESTÁ COMPARTIDO ENTRE LOS COMPONENTES DEL EQUIPO</a:t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5724128" y="4077072"/>
            <a:ext cx="314327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RESPONSABILIDAD CONJUNTA</a:t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5733653" y="4692948"/>
            <a:ext cx="3143272" cy="57606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 GRAN LOGRO ES LA SINERGIA CONSEGUIDA (1+1=3)</a:t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5733653" y="5413027"/>
            <a:ext cx="3143272" cy="57606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SOLUCIONAN DE MANERA CONSTRUCTIVA</a:t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261045" y="6165304"/>
            <a:ext cx="300039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PRÁCTICAMENTE INEXISTENTE</a:t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5724128" y="6165304"/>
            <a:ext cx="314327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CONSTANTE, FLEXIBLE Y VARIADA</a:t>
            </a:r>
            <a:endParaRPr/>
          </a:p>
        </p:txBody>
      </p:sp>
      <p:cxnSp>
        <p:nvCxnSpPr>
          <p:cNvPr id="358" name="Google Shape;358;p13"/>
          <p:cNvCxnSpPr>
            <a:stCxn id="337" idx="1"/>
            <a:endCxn id="349" idx="3"/>
          </p:cNvCxnSpPr>
          <p:nvPr/>
        </p:nvCxnSpPr>
        <p:spPr>
          <a:xfrm flipH="1">
            <a:off x="3272296" y="1868540"/>
            <a:ext cx="363600" cy="6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9" name="Google Shape;359;p13"/>
          <p:cNvCxnSpPr>
            <a:stCxn id="337" idx="3"/>
            <a:endCxn id="351" idx="1"/>
          </p:cNvCxnSpPr>
          <p:nvPr/>
        </p:nvCxnSpPr>
        <p:spPr>
          <a:xfrm flipH="1" rot="10800000">
            <a:off x="5370928" y="1868240"/>
            <a:ext cx="353100" cy="3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13"/>
          <p:cNvCxnSpPr>
            <a:stCxn id="338" idx="3"/>
            <a:endCxn id="350" idx="1"/>
          </p:cNvCxnSpPr>
          <p:nvPr/>
        </p:nvCxnSpPr>
        <p:spPr>
          <a:xfrm>
            <a:off x="5350408" y="2672917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1" name="Google Shape;361;p13"/>
          <p:cNvCxnSpPr>
            <a:stCxn id="339" idx="1"/>
            <a:endCxn id="348" idx="3"/>
          </p:cNvCxnSpPr>
          <p:nvPr/>
        </p:nvCxnSpPr>
        <p:spPr>
          <a:xfrm rot="10800000">
            <a:off x="3251806" y="3697094"/>
            <a:ext cx="391500" cy="27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2" name="Google Shape;362;p13"/>
          <p:cNvCxnSpPr>
            <a:stCxn id="340" idx="1"/>
            <a:endCxn id="347" idx="3"/>
          </p:cNvCxnSpPr>
          <p:nvPr/>
        </p:nvCxnSpPr>
        <p:spPr>
          <a:xfrm rot="10800000">
            <a:off x="3261331" y="4329100"/>
            <a:ext cx="391500" cy="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3" name="Google Shape;363;p13"/>
          <p:cNvCxnSpPr>
            <a:stCxn id="341" idx="1"/>
            <a:endCxn id="344" idx="3"/>
          </p:cNvCxnSpPr>
          <p:nvPr/>
        </p:nvCxnSpPr>
        <p:spPr>
          <a:xfrm rot="10800000">
            <a:off x="3261421" y="4978669"/>
            <a:ext cx="384000" cy="6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4" name="Google Shape;364;p13"/>
          <p:cNvCxnSpPr>
            <a:stCxn id="341" idx="3"/>
            <a:endCxn id="354" idx="1"/>
          </p:cNvCxnSpPr>
          <p:nvPr/>
        </p:nvCxnSpPr>
        <p:spPr>
          <a:xfrm>
            <a:off x="5359933" y="4979269"/>
            <a:ext cx="373800" cy="18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13"/>
          <p:cNvCxnSpPr>
            <a:stCxn id="342" idx="3"/>
            <a:endCxn id="355" idx="1"/>
          </p:cNvCxnSpPr>
          <p:nvPr/>
        </p:nvCxnSpPr>
        <p:spPr>
          <a:xfrm>
            <a:off x="5359933" y="5697252"/>
            <a:ext cx="373800" cy="39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13"/>
          <p:cNvCxnSpPr>
            <a:stCxn id="343" idx="3"/>
            <a:endCxn id="357" idx="1"/>
          </p:cNvCxnSpPr>
          <p:nvPr/>
        </p:nvCxnSpPr>
        <p:spPr>
          <a:xfrm>
            <a:off x="5350408" y="6417332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67" name="Google Shape;367;p13"/>
          <p:cNvCxnSpPr>
            <a:stCxn id="336" idx="3"/>
            <a:endCxn id="335" idx="1"/>
          </p:cNvCxnSpPr>
          <p:nvPr/>
        </p:nvCxnSpPr>
        <p:spPr>
          <a:xfrm>
            <a:off x="5580112" y="1016732"/>
            <a:ext cx="792000" cy="141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68" name="Google Shape;368;p13"/>
          <p:cNvCxnSpPr>
            <a:stCxn id="336" idx="1"/>
            <a:endCxn id="334" idx="3"/>
          </p:cNvCxnSpPr>
          <p:nvPr/>
        </p:nvCxnSpPr>
        <p:spPr>
          <a:xfrm flipH="1">
            <a:off x="2699872" y="1016732"/>
            <a:ext cx="720000" cy="141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69" name="Google Shape;369;p13"/>
          <p:cNvSpPr/>
          <p:nvPr/>
        </p:nvSpPr>
        <p:spPr>
          <a:xfrm>
            <a:off x="2267744" y="191491"/>
            <a:ext cx="6876256" cy="432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DIFERENCIAS ENTRE GRUPO Y EQUIPO DE TRABAJO</a:t>
            </a:r>
            <a:endParaRPr/>
          </a:p>
        </p:txBody>
      </p:sp>
      <p:cxnSp>
        <p:nvCxnSpPr>
          <p:cNvPr id="370" name="Google Shape;370;p13"/>
          <p:cNvCxnSpPr>
            <a:stCxn id="338" idx="1"/>
            <a:endCxn id="345" idx="3"/>
          </p:cNvCxnSpPr>
          <p:nvPr/>
        </p:nvCxnSpPr>
        <p:spPr>
          <a:xfrm flipH="1">
            <a:off x="3251896" y="2672917"/>
            <a:ext cx="384000" cy="72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71" name="Google Shape;371;p13"/>
          <p:cNvCxnSpPr>
            <a:stCxn id="339" idx="3"/>
            <a:endCxn id="352" idx="1"/>
          </p:cNvCxnSpPr>
          <p:nvPr/>
        </p:nvCxnSpPr>
        <p:spPr>
          <a:xfrm flipH="1" rot="10800000">
            <a:off x="5357818" y="3644894"/>
            <a:ext cx="366300" cy="54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72" name="Google Shape;372;p13"/>
          <p:cNvCxnSpPr>
            <a:stCxn id="343" idx="1"/>
            <a:endCxn id="356" idx="3"/>
          </p:cNvCxnSpPr>
          <p:nvPr/>
        </p:nvCxnSpPr>
        <p:spPr>
          <a:xfrm rot="10800000">
            <a:off x="3261496" y="6417332"/>
            <a:ext cx="374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73" name="Google Shape;373;p13"/>
          <p:cNvCxnSpPr>
            <a:stCxn id="340" idx="3"/>
            <a:endCxn id="353" idx="1"/>
          </p:cNvCxnSpPr>
          <p:nvPr/>
        </p:nvCxnSpPr>
        <p:spPr>
          <a:xfrm>
            <a:off x="5367343" y="4329100"/>
            <a:ext cx="356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4" name="Google Shape;374;p13"/>
          <p:cNvSpPr/>
          <p:nvPr/>
        </p:nvSpPr>
        <p:spPr>
          <a:xfrm>
            <a:off x="4283968" y="1340768"/>
            <a:ext cx="432048" cy="21602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13"/>
          <p:cNvCxnSpPr>
            <a:stCxn id="342" idx="1"/>
            <a:endCxn id="346" idx="3"/>
          </p:cNvCxnSpPr>
          <p:nvPr/>
        </p:nvCxnSpPr>
        <p:spPr>
          <a:xfrm rot="10800000">
            <a:off x="3261421" y="5697252"/>
            <a:ext cx="38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376" name="Google Shape;3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5400000">
            <a:off x="1259631" y="3573016"/>
            <a:ext cx="5688633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>
            <a:off x="251520" y="4581128"/>
            <a:ext cx="2736304" cy="4403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EL CLIMA LABORAL</a:t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>
            <a:off x="251520" y="1772816"/>
            <a:ext cx="2736304" cy="5870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MÁS EFICAZ</a:t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>
            <a:off x="251520" y="5157192"/>
            <a:ext cx="2736304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 COMUNICACIÓN</a:t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>
            <a:off x="251520" y="3212976"/>
            <a:ext cx="2736304" cy="5870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RESPONSABILIDAD </a:t>
            </a:r>
            <a:endParaRPr/>
          </a:p>
        </p:txBody>
      </p:sp>
      <p:sp>
        <p:nvSpPr>
          <p:cNvPr id="386" name="Google Shape;386;p14"/>
          <p:cNvSpPr/>
          <p:nvPr/>
        </p:nvSpPr>
        <p:spPr>
          <a:xfrm>
            <a:off x="251520" y="2492896"/>
            <a:ext cx="2736304" cy="5870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LA CREATIVIDAD</a:t>
            </a:r>
            <a:endParaRPr/>
          </a:p>
        </p:txBody>
      </p:sp>
      <p:sp>
        <p:nvSpPr>
          <p:cNvPr id="387" name="Google Shape;387;p14"/>
          <p:cNvSpPr/>
          <p:nvPr/>
        </p:nvSpPr>
        <p:spPr>
          <a:xfrm>
            <a:off x="251520" y="980728"/>
            <a:ext cx="2736304" cy="65434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PRODUCTIVIDAD</a:t>
            </a:r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6084168" y="1196752"/>
            <a:ext cx="2783232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HOLGAZANERÍA SOCIAL</a:t>
            </a:r>
            <a:endParaRPr/>
          </a:p>
        </p:txBody>
      </p:sp>
      <p:sp>
        <p:nvSpPr>
          <p:cNvPr id="389" name="Google Shape;389;p14"/>
          <p:cNvSpPr/>
          <p:nvPr/>
        </p:nvSpPr>
        <p:spPr>
          <a:xfrm>
            <a:off x="6084168" y="2204864"/>
            <a:ext cx="2783232" cy="77770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ASUNCIÓN DE MAYORES RIESGOS</a:t>
            </a:r>
            <a:endParaRPr/>
          </a:p>
        </p:txBody>
      </p:sp>
      <p:sp>
        <p:nvSpPr>
          <p:cNvPr id="390" name="Google Shape;390;p14"/>
          <p:cNvSpPr/>
          <p:nvPr/>
        </p:nvSpPr>
        <p:spPr>
          <a:xfrm>
            <a:off x="6084168" y="3212976"/>
            <a:ext cx="2783232" cy="7144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CAPACIDAD CRÍTICA</a:t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>
            <a:off x="6084168" y="4221088"/>
            <a:ext cx="2783232" cy="9361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LENTITUD EN LA ADOPCIÓN DE ACUERDOS</a:t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>
            <a:off x="6084168" y="5445224"/>
            <a:ext cx="2783232" cy="93610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RIESGO DE MANIPULACIÓN Y CONTROL</a:t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251520" y="5805264"/>
            <a:ext cx="2736304" cy="88062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LA RESOLUCIÓN DE PROBLEMAS</a:t>
            </a:r>
            <a:endParaRPr/>
          </a:p>
        </p:txBody>
      </p:sp>
      <p:sp>
        <p:nvSpPr>
          <p:cNvPr id="394" name="Google Shape;394;p14"/>
          <p:cNvSpPr/>
          <p:nvPr/>
        </p:nvSpPr>
        <p:spPr>
          <a:xfrm>
            <a:off x="251520" y="3933056"/>
            <a:ext cx="2736304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SATISFACCIÓN </a:t>
            </a:r>
            <a:endParaRPr/>
          </a:p>
        </p:txBody>
      </p:sp>
      <p:sp>
        <p:nvSpPr>
          <p:cNvPr id="395" name="Google Shape;395;p14"/>
          <p:cNvSpPr/>
          <p:nvPr/>
        </p:nvSpPr>
        <p:spPr>
          <a:xfrm>
            <a:off x="2033699" y="166153"/>
            <a:ext cx="7308850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 E INCONVENIENTES DEL TRABAJO EN EQUIPO</a:t>
            </a:r>
            <a:endParaRPr/>
          </a:p>
        </p:txBody>
      </p:sp>
      <p:sp>
        <p:nvSpPr>
          <p:cNvPr id="396" name="Google Shape;396;p14"/>
          <p:cNvSpPr/>
          <p:nvPr/>
        </p:nvSpPr>
        <p:spPr>
          <a:xfrm rot="-5400000">
            <a:off x="2123728" y="3573016"/>
            <a:ext cx="568863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INCONVENIENTES</a:t>
            </a:r>
            <a:endParaRPr/>
          </a:p>
        </p:txBody>
      </p:sp>
      <p:sp>
        <p:nvSpPr>
          <p:cNvPr id="397" name="Google Shape;397;p14"/>
          <p:cNvSpPr/>
          <p:nvPr/>
        </p:nvSpPr>
        <p:spPr>
          <a:xfrm>
            <a:off x="5436096" y="1340768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5436096" y="2420888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4"/>
          <p:cNvSpPr/>
          <p:nvPr/>
        </p:nvSpPr>
        <p:spPr>
          <a:xfrm>
            <a:off x="5436096" y="3356992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5436096" y="4509120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5436096" y="5733256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 rot="10800000">
            <a:off x="3131840" y="1124744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4"/>
          <p:cNvSpPr/>
          <p:nvPr/>
        </p:nvSpPr>
        <p:spPr>
          <a:xfrm rot="10800000">
            <a:off x="3131840" y="1844824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/>
          <p:nvPr/>
        </p:nvSpPr>
        <p:spPr>
          <a:xfrm rot="10800000">
            <a:off x="3131840" y="2564904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/>
          <p:nvPr/>
        </p:nvSpPr>
        <p:spPr>
          <a:xfrm rot="10800000">
            <a:off x="3131840" y="3284984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 rot="10800000">
            <a:off x="3131840" y="4005064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/>
          <p:nvPr/>
        </p:nvSpPr>
        <p:spPr>
          <a:xfrm rot="10800000">
            <a:off x="3131840" y="4581128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/>
          <p:nvPr/>
        </p:nvSpPr>
        <p:spPr>
          <a:xfrm rot="10800000">
            <a:off x="3131840" y="5157192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 rot="10800000">
            <a:off x="3131840" y="6021288"/>
            <a:ext cx="504056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S Juan Pablo II" id="410" name="Google Shape;4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823" y="1520332"/>
            <a:ext cx="3342690" cy="2507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5"/>
          <p:cNvSpPr/>
          <p:nvPr/>
        </p:nvSpPr>
        <p:spPr>
          <a:xfrm>
            <a:off x="179512" y="2924944"/>
            <a:ext cx="1644214" cy="9286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EQUIPO EFICAZ</a:t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2586217" y="1097308"/>
            <a:ext cx="1872208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2483768" y="4041068"/>
            <a:ext cx="2088232" cy="1080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 DIFERENCIADORAS</a:t>
            </a:r>
            <a:endParaRPr/>
          </a:p>
        </p:txBody>
      </p:sp>
      <p:cxnSp>
        <p:nvCxnSpPr>
          <p:cNvPr id="419" name="Google Shape;419;p15"/>
          <p:cNvCxnSpPr>
            <a:stCxn id="416" idx="3"/>
            <a:endCxn id="417" idx="1"/>
          </p:cNvCxnSpPr>
          <p:nvPr/>
        </p:nvCxnSpPr>
        <p:spPr>
          <a:xfrm flipH="1" rot="10800000">
            <a:off x="1823726" y="1385291"/>
            <a:ext cx="762600" cy="2004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0" name="Google Shape;420;p15"/>
          <p:cNvCxnSpPr>
            <a:stCxn id="416" idx="3"/>
            <a:endCxn id="418" idx="1"/>
          </p:cNvCxnSpPr>
          <p:nvPr/>
        </p:nvCxnSpPr>
        <p:spPr>
          <a:xfrm>
            <a:off x="1823726" y="3389291"/>
            <a:ext cx="660000" cy="1191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21" name="Google Shape;421;p15"/>
          <p:cNvSpPr/>
          <p:nvPr/>
        </p:nvSpPr>
        <p:spPr>
          <a:xfrm>
            <a:off x="5148064" y="2492896"/>
            <a:ext cx="3672408" cy="41764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MARCA OBJETIVOS COMUNES.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 PENSAMIENTO POSITIVO.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DISPONE DE MEDIOS HUMANOS Y TÉCNICOS SUFICIENTES. 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SIENTEN CAPACES.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COMUNICACIÓN ABIERTA.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FLEXIBLE.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TIENEN NORMAS CLARAS Y ACEPTADAS POR TODOS.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LÍDER EFICIENTE.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COLABORACIÓN CONSTANTE ENTRE SUS MIEMBROS.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MUESTRAN RECONOCIMIENTO Y APRECIO.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EVALUACIÓN PERIÓDICA.</a:t>
            </a: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5142501" y="809276"/>
            <a:ext cx="3672408" cy="115212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COORDINAR DE MANERA ÓPTIMA EL ESFUERZO DE SUS COMPONENTES PARA OBTENER EL MÁXIMO RENDIMIENTO</a:t>
            </a:r>
            <a:endParaRPr/>
          </a:p>
        </p:txBody>
      </p:sp>
      <p:sp>
        <p:nvSpPr>
          <p:cNvPr id="423" name="Google Shape;423;p15"/>
          <p:cNvSpPr/>
          <p:nvPr/>
        </p:nvSpPr>
        <p:spPr>
          <a:xfrm>
            <a:off x="2186136" y="44624"/>
            <a:ext cx="6346304" cy="633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TRABAJO EFICAZ</a:t>
            </a:r>
            <a:endParaRPr/>
          </a:p>
        </p:txBody>
      </p:sp>
      <p:cxnSp>
        <p:nvCxnSpPr>
          <p:cNvPr id="424" name="Google Shape;424;p15"/>
          <p:cNvCxnSpPr>
            <a:stCxn id="417" idx="3"/>
            <a:endCxn id="422" idx="1"/>
          </p:cNvCxnSpPr>
          <p:nvPr/>
        </p:nvCxnSpPr>
        <p:spPr>
          <a:xfrm>
            <a:off x="4458425" y="1385340"/>
            <a:ext cx="684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5" name="Google Shape;425;p15"/>
          <p:cNvCxnSpPr>
            <a:stCxn id="418" idx="3"/>
            <a:endCxn id="421" idx="1"/>
          </p:cNvCxnSpPr>
          <p:nvPr/>
        </p:nvCxnSpPr>
        <p:spPr>
          <a:xfrm>
            <a:off x="4572000" y="4581128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426" name="Google Shape;42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613" y="2815351"/>
            <a:ext cx="5074454" cy="404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6"/>
          <p:cNvSpPr/>
          <p:nvPr/>
        </p:nvSpPr>
        <p:spPr>
          <a:xfrm>
            <a:off x="298748" y="1895366"/>
            <a:ext cx="1571636" cy="9286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ROLES</a:t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>
            <a:off x="2339752" y="980728"/>
            <a:ext cx="1714512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</a:t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>
            <a:off x="5148064" y="836712"/>
            <a:ext cx="3857620" cy="936104"/>
          </a:xfrm>
          <a:prstGeom prst="flowChartAlternateProcess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 COMPORTAMIENTO, MÁS O MENOS PREDECIBLE, ASIGNADO A UNA PERSONA CONCRETA DENTRO DE UN GRUPO</a:t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>
            <a:off x="3614386" y="2239653"/>
            <a:ext cx="1461670" cy="973322"/>
          </a:xfrm>
          <a:prstGeom prst="flowChartAlternateProcess">
            <a:avLst/>
          </a:prstGeom>
          <a:solidFill>
            <a:srgbClr val="CC990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ROLES MÁS USUALES</a:t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>
            <a:off x="6623442" y="2014054"/>
            <a:ext cx="1944216" cy="428628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MODERADOR</a:t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>
            <a:off x="6623442" y="2519820"/>
            <a:ext cx="1944216" cy="422928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COLABORADOR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6623442" y="3014186"/>
            <a:ext cx="1944216" cy="428628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CREATIVO</a:t>
            </a:r>
            <a:endParaRPr/>
          </a:p>
        </p:txBody>
      </p:sp>
      <p:cxnSp>
        <p:nvCxnSpPr>
          <p:cNvPr id="440" name="Google Shape;440;p16"/>
          <p:cNvCxnSpPr>
            <a:stCxn id="433" idx="0"/>
            <a:endCxn id="434" idx="1"/>
          </p:cNvCxnSpPr>
          <p:nvPr/>
        </p:nvCxnSpPr>
        <p:spPr>
          <a:xfrm rot="-5400000">
            <a:off x="1416816" y="972416"/>
            <a:ext cx="590700" cy="12552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1" name="Google Shape;441;p16"/>
          <p:cNvCxnSpPr>
            <a:stCxn id="433" idx="2"/>
            <a:endCxn id="436" idx="1"/>
          </p:cNvCxnSpPr>
          <p:nvPr/>
        </p:nvCxnSpPr>
        <p:spPr>
          <a:xfrm rot="-5400000">
            <a:off x="2300616" y="1510210"/>
            <a:ext cx="97800" cy="2529900"/>
          </a:xfrm>
          <a:prstGeom prst="bentConnector4">
            <a:avLst>
              <a:gd fmla="val -233742" name="adj1"/>
              <a:gd fmla="val 65529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2" name="Google Shape;442;p16"/>
          <p:cNvSpPr/>
          <p:nvPr/>
        </p:nvSpPr>
        <p:spPr>
          <a:xfrm>
            <a:off x="2606650" y="44624"/>
            <a:ext cx="5493742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EQUIPOS DE TRABAJO</a:t>
            </a:r>
            <a:endParaRPr/>
          </a:p>
        </p:txBody>
      </p:sp>
      <p:cxnSp>
        <p:nvCxnSpPr>
          <p:cNvPr id="443" name="Google Shape;443;p16"/>
          <p:cNvCxnSpPr>
            <a:stCxn id="436" idx="3"/>
            <a:endCxn id="437" idx="1"/>
          </p:cNvCxnSpPr>
          <p:nvPr/>
        </p:nvCxnSpPr>
        <p:spPr>
          <a:xfrm flipH="1" rot="10800000">
            <a:off x="5076056" y="2228314"/>
            <a:ext cx="1547400" cy="4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4" name="Google Shape;444;p16"/>
          <p:cNvCxnSpPr>
            <a:stCxn id="436" idx="3"/>
            <a:endCxn id="439" idx="1"/>
          </p:cNvCxnSpPr>
          <p:nvPr/>
        </p:nvCxnSpPr>
        <p:spPr>
          <a:xfrm>
            <a:off x="5076056" y="2726314"/>
            <a:ext cx="1547400" cy="50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5" name="Google Shape;445;p16"/>
          <p:cNvCxnSpPr>
            <a:stCxn id="436" idx="3"/>
            <a:endCxn id="438" idx="1"/>
          </p:cNvCxnSpPr>
          <p:nvPr/>
        </p:nvCxnSpPr>
        <p:spPr>
          <a:xfrm>
            <a:off x="5076056" y="2726314"/>
            <a:ext cx="1547400" cy="5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6" name="Google Shape;446;p16"/>
          <p:cNvCxnSpPr>
            <a:stCxn id="434" idx="3"/>
            <a:endCxn id="435" idx="1"/>
          </p:cNvCxnSpPr>
          <p:nvPr/>
        </p:nvCxnSpPr>
        <p:spPr>
          <a:xfrm>
            <a:off x="4054264" y="1304764"/>
            <a:ext cx="10938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7" name="Google Shape;447;p16"/>
          <p:cNvSpPr/>
          <p:nvPr/>
        </p:nvSpPr>
        <p:spPr>
          <a:xfrm>
            <a:off x="6615568" y="3560495"/>
            <a:ext cx="1944216" cy="428628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RELACIONISTA</a:t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>
            <a:off x="6615568" y="4066261"/>
            <a:ext cx="1944216" cy="422928"/>
          </a:xfrm>
          <a:prstGeom prst="flowChartAlternateProcess">
            <a:avLst/>
          </a:prstGeom>
          <a:solidFill>
            <a:schemeClr val="lt1"/>
          </a:solidFill>
          <a:ln cap="flat" cmpd="sng" w="25400">
            <a:solidFill>
              <a:srgbClr val="CC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EVALUADOR</a:t>
            </a:r>
            <a:endParaRPr/>
          </a:p>
        </p:txBody>
      </p:sp>
      <p:cxnSp>
        <p:nvCxnSpPr>
          <p:cNvPr id="449" name="Google Shape;449;p16"/>
          <p:cNvCxnSpPr>
            <a:stCxn id="436" idx="3"/>
            <a:endCxn id="447" idx="1"/>
          </p:cNvCxnSpPr>
          <p:nvPr/>
        </p:nvCxnSpPr>
        <p:spPr>
          <a:xfrm>
            <a:off x="5076056" y="2726314"/>
            <a:ext cx="1539600" cy="104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16"/>
          <p:cNvCxnSpPr>
            <a:stCxn id="436" idx="3"/>
            <a:endCxn id="448" idx="1"/>
          </p:cNvCxnSpPr>
          <p:nvPr/>
        </p:nvCxnSpPr>
        <p:spPr>
          <a:xfrm>
            <a:off x="5076056" y="2726314"/>
            <a:ext cx="1539600" cy="155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ES Juan Pablo II" id="451" name="Google Shape;45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154" y="4555459"/>
            <a:ext cx="4605102" cy="230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7"/>
          <p:cNvSpPr/>
          <p:nvPr/>
        </p:nvSpPr>
        <p:spPr>
          <a:xfrm>
            <a:off x="2110229" y="1628801"/>
            <a:ext cx="5126067" cy="690942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ASERTIVIDAD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Defender los intereses propios respetando la forma de pensar y sentir de la otra persona.</a:t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2110228" y="2332226"/>
            <a:ext cx="5702132" cy="719879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ELIMINAR BARRERAS EN LA COMUNICACIÓN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personales, físicas y semánticas.</a:t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>
            <a:off x="2110228" y="804310"/>
            <a:ext cx="4566107" cy="824491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ESCUCHA ACTIVA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Escuchar no solo lo que se dice directamente, sino también los sentimientos y las ideas que subyacen a lo que se está diciendo.</a:t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>
            <a:off x="310651" y="795039"/>
            <a:ext cx="1800200" cy="3853726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 DE COMUNICACIÓN EN LOS EQUIPOS DE TRABAJO</a:t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>
            <a:off x="2110229" y="63732"/>
            <a:ext cx="6912768" cy="54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COMUNICATIVAS PARA LA MEJORA DE LA COMUNICACIÓN: LA ASERTIVIDAD</a:t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2110228" y="3064588"/>
            <a:ext cx="6264695" cy="808291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INTELIGENCIA EMOCIONAL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	</a:t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>
            <a:off x="2094214" y="3872879"/>
            <a:ext cx="6827261" cy="775885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EMPATÍA: </a:t>
            </a: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Capacidad de ponerse en el lugar de otra persona para intentar entender lo que se siente, pero sin perder la propia identidad.</a:t>
            </a:r>
            <a:endParaRPr/>
          </a:p>
        </p:txBody>
      </p:sp>
      <p:pic>
        <p:nvPicPr>
          <p:cNvPr descr="CES Juan Pablo II" id="464" name="Google Shape;4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escucha activa dibujos" id="469" name="Google Shape;4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4082173"/>
            <a:ext cx="2298813" cy="215513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sp>
        <p:nvSpPr>
          <p:cNvPr id="470" name="Google Shape;470;p18"/>
          <p:cNvSpPr txBox="1"/>
          <p:nvPr>
            <p:ph type="title"/>
          </p:nvPr>
        </p:nvSpPr>
        <p:spPr>
          <a:xfrm>
            <a:off x="539552" y="764704"/>
            <a:ext cx="8147248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000">
                <a:solidFill>
                  <a:srgbClr val="C00000"/>
                </a:solidFill>
              </a:rPr>
              <a:t>Profundizamos…</a:t>
            </a:r>
            <a:br>
              <a:rPr lang="es-ES" sz="3000"/>
            </a:br>
            <a:r>
              <a:rPr b="1" lang="es-ES" sz="3000">
                <a:solidFill>
                  <a:srgbClr val="366092"/>
                </a:solidFill>
              </a:rPr>
              <a:t>La importancia de la escucha activa</a:t>
            </a:r>
            <a:endParaRPr/>
          </a:p>
        </p:txBody>
      </p:sp>
      <p:sp>
        <p:nvSpPr>
          <p:cNvPr id="471" name="Google Shape;471;p18"/>
          <p:cNvSpPr/>
          <p:nvPr/>
        </p:nvSpPr>
        <p:spPr>
          <a:xfrm>
            <a:off x="292696" y="1844824"/>
            <a:ext cx="8640960" cy="18722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través de este vídeo podrás profundizar sobre los aspectos, ventajas, importancia y métodos para llevar a cabo una escucha activa real y eficaz.</a:t>
            </a:r>
            <a:endParaRPr/>
          </a:p>
        </p:txBody>
      </p:sp>
      <p:pic>
        <p:nvPicPr>
          <p:cNvPr id="472" name="Google Shape;472;p1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3888" y="4898504"/>
            <a:ext cx="1152128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473" name="Google Shape;47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31">
            <a:off x="3689684" y="4265894"/>
            <a:ext cx="4608512" cy="221417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sp>
        <p:nvSpPr>
          <p:cNvPr id="479" name="Google Shape;479;p19"/>
          <p:cNvSpPr txBox="1"/>
          <p:nvPr>
            <p:ph type="title"/>
          </p:nvPr>
        </p:nvSpPr>
        <p:spPr>
          <a:xfrm>
            <a:off x="179512" y="692696"/>
            <a:ext cx="8784976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C00000"/>
                </a:solidFill>
              </a:rPr>
              <a:t>¿Todavía no sabes como reaccionas?</a:t>
            </a:r>
            <a:br>
              <a:rPr b="1" lang="es-ES" sz="3200">
                <a:solidFill>
                  <a:srgbClr val="C00000"/>
                </a:solidFill>
              </a:rPr>
            </a:br>
            <a:r>
              <a:rPr b="1" lang="es-ES" sz="3200">
                <a:solidFill>
                  <a:srgbClr val="C00000"/>
                </a:solidFill>
              </a:rPr>
              <a:t>¿Eres agresivo, pasivo o asertivo?</a:t>
            </a:r>
            <a:endParaRPr/>
          </a:p>
        </p:txBody>
      </p:sp>
      <p:sp>
        <p:nvSpPr>
          <p:cNvPr id="480" name="Google Shape;480;p19"/>
          <p:cNvSpPr/>
          <p:nvPr/>
        </p:nvSpPr>
        <p:spPr>
          <a:xfrm>
            <a:off x="323528" y="1822420"/>
            <a:ext cx="8640960" cy="20162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invitamos a visualizar este vídeo que te ayudará a entender mejor las ventajas e importancia de la asertividad y a reflexionar sobre tus conductas: ¿eres agresivo, pasivo o asertivo? ¡Seamos asertivos!</a:t>
            </a:r>
            <a:endParaRPr/>
          </a:p>
        </p:txBody>
      </p:sp>
      <p:pic>
        <p:nvPicPr>
          <p:cNvPr id="481" name="Google Shape;481;p1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3728" y="4756305"/>
            <a:ext cx="1152128" cy="1152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482" name="Google Shape;48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2292970" y="142194"/>
            <a:ext cx="67183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DE LOS TRABAJADORES EN LA EMPRESA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3826694" y="3224525"/>
            <a:ext cx="1944216" cy="1080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REPRESENTACIÓN COLECTIVA SINDICAL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3827494" y="1071831"/>
            <a:ext cx="1944216" cy="1080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REPRESENTACIÓN COLECTIVA UNITARIA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6707014" y="1856661"/>
            <a:ext cx="2304256" cy="60683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COMITÉ DE EMPRESA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6707014" y="782405"/>
            <a:ext cx="2304256" cy="6307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DELEGADOS DE PERSONAL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707014" y="4001322"/>
            <a:ext cx="2304256" cy="52610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SECCIÓN SINDICAL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707014" y="2986830"/>
            <a:ext cx="2304256" cy="5147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DELEGADOS SINDICALES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251520" y="2092888"/>
            <a:ext cx="2639070" cy="13361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REPRESENTACIÓN DE LOS TRABAJADORES EN LA EMPRESA</a:t>
            </a:r>
            <a:endParaRPr/>
          </a:p>
        </p:txBody>
      </p:sp>
      <p:cxnSp>
        <p:nvCxnSpPr>
          <p:cNvPr id="108" name="Google Shape;108;p2"/>
          <p:cNvCxnSpPr>
            <a:stCxn id="107" idx="3"/>
            <a:endCxn id="102" idx="1"/>
          </p:cNvCxnSpPr>
          <p:nvPr/>
        </p:nvCxnSpPr>
        <p:spPr>
          <a:xfrm flipH="1" rot="10800000">
            <a:off x="2890590" y="1611944"/>
            <a:ext cx="936900" cy="114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09" name="Google Shape;109;p2"/>
          <p:cNvCxnSpPr>
            <a:stCxn id="107" idx="3"/>
            <a:endCxn id="101" idx="1"/>
          </p:cNvCxnSpPr>
          <p:nvPr/>
        </p:nvCxnSpPr>
        <p:spPr>
          <a:xfrm>
            <a:off x="2890590" y="2760944"/>
            <a:ext cx="936000" cy="1003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0" name="Google Shape;110;p2"/>
          <p:cNvCxnSpPr>
            <a:stCxn id="102" idx="3"/>
            <a:endCxn id="104" idx="1"/>
          </p:cNvCxnSpPr>
          <p:nvPr/>
        </p:nvCxnSpPr>
        <p:spPr>
          <a:xfrm flipH="1" rot="10800000">
            <a:off x="5771710" y="1097691"/>
            <a:ext cx="935400" cy="514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1" name="Google Shape;111;p2"/>
          <p:cNvCxnSpPr>
            <a:stCxn id="102" idx="3"/>
            <a:endCxn id="103" idx="1"/>
          </p:cNvCxnSpPr>
          <p:nvPr/>
        </p:nvCxnSpPr>
        <p:spPr>
          <a:xfrm>
            <a:off x="5771710" y="1611891"/>
            <a:ext cx="935400" cy="548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2" name="Google Shape;112;p2"/>
          <p:cNvCxnSpPr>
            <a:stCxn id="101" idx="3"/>
            <a:endCxn id="106" idx="1"/>
          </p:cNvCxnSpPr>
          <p:nvPr/>
        </p:nvCxnSpPr>
        <p:spPr>
          <a:xfrm flipH="1" rot="10800000">
            <a:off x="5770910" y="3244085"/>
            <a:ext cx="936000" cy="520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3" name="Google Shape;113;p2"/>
          <p:cNvCxnSpPr>
            <a:stCxn id="101" idx="3"/>
            <a:endCxn id="105" idx="1"/>
          </p:cNvCxnSpPr>
          <p:nvPr/>
        </p:nvCxnSpPr>
        <p:spPr>
          <a:xfrm>
            <a:off x="5770910" y="3764585"/>
            <a:ext cx="936000" cy="499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527430"/>
            <a:ext cx="4824536" cy="2158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195735" cy="6519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0"/>
          <p:cNvSpPr txBox="1"/>
          <p:nvPr>
            <p:ph type="title"/>
          </p:nvPr>
        </p:nvSpPr>
        <p:spPr>
          <a:xfrm>
            <a:off x="179512" y="980728"/>
            <a:ext cx="8784976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rgbClr val="C00000"/>
                </a:solidFill>
              </a:rPr>
              <a:t>Sabías que… </a:t>
            </a:r>
            <a:r>
              <a:rPr b="1" lang="es-ES" sz="2600">
                <a:solidFill>
                  <a:srgbClr val="366092"/>
                </a:solidFill>
              </a:rPr>
              <a:t>se puede entrenar igual nuestra mente</a:t>
            </a:r>
            <a:br>
              <a:rPr b="1" lang="es-ES" sz="2600">
                <a:solidFill>
                  <a:srgbClr val="366092"/>
                </a:solidFill>
              </a:rPr>
            </a:br>
            <a:r>
              <a:rPr b="1" lang="es-ES" sz="2600">
                <a:solidFill>
                  <a:srgbClr val="366092"/>
                </a:solidFill>
              </a:rPr>
              <a:t> y nuestras emociones de la misma manera que </a:t>
            </a:r>
            <a:br>
              <a:rPr b="1" lang="es-ES" sz="2600">
                <a:solidFill>
                  <a:srgbClr val="366092"/>
                </a:solidFill>
              </a:rPr>
            </a:br>
            <a:r>
              <a:rPr b="1" lang="es-ES" sz="2600">
                <a:solidFill>
                  <a:srgbClr val="366092"/>
                </a:solidFill>
              </a:rPr>
              <a:t>cuidamos nuestro cuerpo</a:t>
            </a:r>
            <a:endParaRPr/>
          </a:p>
        </p:txBody>
      </p:sp>
      <p:sp>
        <p:nvSpPr>
          <p:cNvPr id="488" name="Google Shape;488;p20"/>
          <p:cNvSpPr/>
          <p:nvPr/>
        </p:nvSpPr>
        <p:spPr>
          <a:xfrm>
            <a:off x="179512" y="2096852"/>
            <a:ext cx="8640960" cy="194421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invitamos a visualizar este excepcional y magistral vídeo sobre inteligencia emocional que nos enseña a entrenar y adquirir nuevos hábitos mentales y  emocionales positivos que te hacen sentir bien. Aprende a gestionar tus emociones, aumenta tu inteligencia emocional.</a:t>
            </a:r>
            <a:endParaRPr/>
          </a:p>
        </p:txBody>
      </p:sp>
      <p:pic>
        <p:nvPicPr>
          <p:cNvPr id="489" name="Google Shape;489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840" y="4661520"/>
            <a:ext cx="1368152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inteligencia emocional" id="490" name="Google Shape;49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4149080"/>
            <a:ext cx="3377952" cy="2533464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pic>
        <p:nvPicPr>
          <p:cNvPr descr="CES Juan Pablo II" id="491" name="Google Shape;49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factoriadeautores.com/wp-content/uploads/2014/01/conflicto.jpg" id="496" name="Google Shape;4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714" y="3958648"/>
            <a:ext cx="1733286" cy="159017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1"/>
          <p:cNvSpPr/>
          <p:nvPr/>
        </p:nvSpPr>
        <p:spPr>
          <a:xfrm>
            <a:off x="151542" y="2438385"/>
            <a:ext cx="1476672" cy="10717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TIPOS DE CONFLICTO</a:t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332862" y="940051"/>
            <a:ext cx="1872209" cy="9354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DESDE UN PUNTO DE VISTA JURÍDICO</a:t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468565" y="5609140"/>
            <a:ext cx="1881770" cy="10280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SEGÚN LOS EFECTOS SOBRE LA ORGANIZACIÓN</a:t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2966348" y="1547574"/>
            <a:ext cx="1368151" cy="4873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COLECTIVOS</a:t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2966348" y="814967"/>
            <a:ext cx="1368151" cy="49499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INDIVIDUALES</a:t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>
            <a:off x="2934337" y="5538042"/>
            <a:ext cx="1640258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FUNCIONAL</a:t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2934337" y="6255433"/>
            <a:ext cx="1656184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DISFUNCIONAL</a:t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>
            <a:off x="4870952" y="5535663"/>
            <a:ext cx="3897538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POSITIVO PARA EL RENDIMIENTO DE LA ORGANIZACIÓN</a:t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>
            <a:off x="4886878" y="6255433"/>
            <a:ext cx="3897538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PERJUDICA A LA ORGANIZACIÓN O IMPIDE QUE ESTA ALCANCE SUS OBJETIVOS</a:t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4887411" y="810154"/>
            <a:ext cx="3897005" cy="5040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AFECTAN A UN SOLO TRABAJADOR</a:t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>
            <a:off x="4871485" y="1537084"/>
            <a:ext cx="3897005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AFECTAN A INTERESES GENERALES</a:t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>
            <a:off x="2267744" y="188640"/>
            <a:ext cx="6275388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CONFLICTO COLECTIVO </a:t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>
            <a:off x="1978919" y="2506503"/>
            <a:ext cx="1654598" cy="93548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dk1"/>
              </a:gs>
              <a:gs pos="80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SEGÚN LOS RECURSOS UTILIZADOS</a:t>
            </a:r>
            <a:endParaRPr/>
          </a:p>
        </p:txBody>
      </p:sp>
      <p:sp>
        <p:nvSpPr>
          <p:cNvPr id="510" name="Google Shape;510;p21"/>
          <p:cNvSpPr/>
          <p:nvPr/>
        </p:nvSpPr>
        <p:spPr>
          <a:xfrm>
            <a:off x="4292510" y="2318164"/>
            <a:ext cx="1296937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PACÍFICOS</a:t>
            </a:r>
            <a:endParaRPr/>
          </a:p>
        </p:txBody>
      </p:sp>
      <p:sp>
        <p:nvSpPr>
          <p:cNvPr id="511" name="Google Shape;511;p21"/>
          <p:cNvSpPr/>
          <p:nvPr/>
        </p:nvSpPr>
        <p:spPr>
          <a:xfrm>
            <a:off x="4292510" y="3142323"/>
            <a:ext cx="1296937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AGRESIVOS</a:t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>
            <a:off x="5940152" y="2318165"/>
            <a:ext cx="3017063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UTILIZAN MEDIOS NO VIOLENTOS DE RESOLUCIÓN</a:t>
            </a:r>
            <a:endParaRPr/>
          </a:p>
        </p:txBody>
      </p:sp>
      <p:sp>
        <p:nvSpPr>
          <p:cNvPr id="513" name="Google Shape;513;p21"/>
          <p:cNvSpPr/>
          <p:nvPr/>
        </p:nvSpPr>
        <p:spPr>
          <a:xfrm>
            <a:off x="5940152" y="3142323"/>
            <a:ext cx="3017063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UTILIZAN MEDIOS VIOLENTOS PARA SU RESOLUCIÓN</a:t>
            </a:r>
            <a:endParaRPr/>
          </a:p>
        </p:txBody>
      </p:sp>
      <p:cxnSp>
        <p:nvCxnSpPr>
          <p:cNvPr id="514" name="Google Shape;514;p21"/>
          <p:cNvCxnSpPr>
            <a:stCxn id="509" idx="3"/>
            <a:endCxn id="510" idx="1"/>
          </p:cNvCxnSpPr>
          <p:nvPr/>
        </p:nvCxnSpPr>
        <p:spPr>
          <a:xfrm flipH="1" rot="10800000">
            <a:off x="3633517" y="2570145"/>
            <a:ext cx="659100" cy="4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5" name="Google Shape;515;p21"/>
          <p:cNvCxnSpPr>
            <a:stCxn id="509" idx="3"/>
            <a:endCxn id="511" idx="1"/>
          </p:cNvCxnSpPr>
          <p:nvPr/>
        </p:nvCxnSpPr>
        <p:spPr>
          <a:xfrm>
            <a:off x="3633517" y="2974245"/>
            <a:ext cx="659100" cy="4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21"/>
          <p:cNvSpPr/>
          <p:nvPr/>
        </p:nvSpPr>
        <p:spPr>
          <a:xfrm>
            <a:off x="468565" y="4181602"/>
            <a:ext cx="1881770" cy="824159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SEGÚN EL GRADO DE APRECIACIÓN</a:t>
            </a:r>
            <a:endParaRPr/>
          </a:p>
        </p:txBody>
      </p:sp>
      <p:sp>
        <p:nvSpPr>
          <p:cNvPr id="517" name="Google Shape;517;p21"/>
          <p:cNvSpPr/>
          <p:nvPr/>
        </p:nvSpPr>
        <p:spPr>
          <a:xfrm>
            <a:off x="2934337" y="3929574"/>
            <a:ext cx="1296937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LATENTE</a:t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>
            <a:off x="2934337" y="4753733"/>
            <a:ext cx="1296937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MANIFIESTO</a:t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4510913" y="3929575"/>
            <a:ext cx="3017063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CONFLICTO ESTÁ OCULTO, PERO SE PERCIBE QUE ALGO NO FUNCIONA</a:t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>
            <a:off x="4510913" y="4753733"/>
            <a:ext cx="3017063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CONFLICTO SE MUESTRA Y SE PERCIBE CLARAMENTE</a:t>
            </a:r>
            <a:endParaRPr/>
          </a:p>
        </p:txBody>
      </p:sp>
      <p:cxnSp>
        <p:nvCxnSpPr>
          <p:cNvPr id="521" name="Google Shape;521;p21"/>
          <p:cNvCxnSpPr>
            <a:stCxn id="516" idx="3"/>
            <a:endCxn id="517" idx="1"/>
          </p:cNvCxnSpPr>
          <p:nvPr/>
        </p:nvCxnSpPr>
        <p:spPr>
          <a:xfrm flipH="1" rot="10800000">
            <a:off x="2350335" y="4181481"/>
            <a:ext cx="584100" cy="41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21"/>
          <p:cNvCxnSpPr>
            <a:stCxn id="516" idx="3"/>
            <a:endCxn id="518" idx="1"/>
          </p:cNvCxnSpPr>
          <p:nvPr/>
        </p:nvCxnSpPr>
        <p:spPr>
          <a:xfrm>
            <a:off x="2350335" y="4593681"/>
            <a:ext cx="584100" cy="41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21"/>
          <p:cNvCxnSpPr>
            <a:stCxn id="497" idx="0"/>
            <a:endCxn id="498" idx="2"/>
          </p:cNvCxnSpPr>
          <p:nvPr/>
        </p:nvCxnSpPr>
        <p:spPr>
          <a:xfrm rot="-5400000">
            <a:off x="798078" y="1967385"/>
            <a:ext cx="562800" cy="37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21"/>
          <p:cNvCxnSpPr>
            <a:stCxn id="497" idx="2"/>
            <a:endCxn id="516" idx="1"/>
          </p:cNvCxnSpPr>
          <p:nvPr/>
        </p:nvCxnSpPr>
        <p:spPr>
          <a:xfrm rot="5400000">
            <a:off x="137478" y="3841305"/>
            <a:ext cx="1083600" cy="421200"/>
          </a:xfrm>
          <a:prstGeom prst="bentConnector4">
            <a:avLst>
              <a:gd fmla="val 30984" name="adj1"/>
              <a:gd fmla="val 1543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21"/>
          <p:cNvCxnSpPr>
            <a:stCxn id="497" idx="2"/>
            <a:endCxn id="499" idx="1"/>
          </p:cNvCxnSpPr>
          <p:nvPr/>
        </p:nvCxnSpPr>
        <p:spPr>
          <a:xfrm rot="5400000">
            <a:off x="-627222" y="4606005"/>
            <a:ext cx="2613000" cy="421200"/>
          </a:xfrm>
          <a:prstGeom prst="bentConnector4">
            <a:avLst>
              <a:gd fmla="val 13034" name="adj1"/>
              <a:gd fmla="val 1543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21"/>
          <p:cNvCxnSpPr>
            <a:stCxn id="501" idx="3"/>
            <a:endCxn id="506" idx="1"/>
          </p:cNvCxnSpPr>
          <p:nvPr/>
        </p:nvCxnSpPr>
        <p:spPr>
          <a:xfrm flipH="1" rot="10800000">
            <a:off x="4334499" y="1062163"/>
            <a:ext cx="552900" cy="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21"/>
          <p:cNvCxnSpPr>
            <a:stCxn id="500" idx="3"/>
            <a:endCxn id="507" idx="1"/>
          </p:cNvCxnSpPr>
          <p:nvPr/>
        </p:nvCxnSpPr>
        <p:spPr>
          <a:xfrm flipH="1" rot="10800000">
            <a:off x="4334499" y="1789171"/>
            <a:ext cx="537000" cy="2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21"/>
          <p:cNvCxnSpPr>
            <a:stCxn id="510" idx="3"/>
            <a:endCxn id="512" idx="1"/>
          </p:cNvCxnSpPr>
          <p:nvPr/>
        </p:nvCxnSpPr>
        <p:spPr>
          <a:xfrm>
            <a:off x="5589447" y="2570192"/>
            <a:ext cx="350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p21"/>
          <p:cNvCxnSpPr>
            <a:stCxn id="511" idx="3"/>
            <a:endCxn id="513" idx="1"/>
          </p:cNvCxnSpPr>
          <p:nvPr/>
        </p:nvCxnSpPr>
        <p:spPr>
          <a:xfrm>
            <a:off x="5589447" y="3394351"/>
            <a:ext cx="350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0" name="Google Shape;530;p21"/>
          <p:cNvCxnSpPr>
            <a:stCxn id="517" idx="3"/>
            <a:endCxn id="519" idx="1"/>
          </p:cNvCxnSpPr>
          <p:nvPr/>
        </p:nvCxnSpPr>
        <p:spPr>
          <a:xfrm>
            <a:off x="4231274" y="4181602"/>
            <a:ext cx="27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1" name="Google Shape;531;p21"/>
          <p:cNvCxnSpPr>
            <a:stCxn id="518" idx="3"/>
            <a:endCxn id="520" idx="1"/>
          </p:cNvCxnSpPr>
          <p:nvPr/>
        </p:nvCxnSpPr>
        <p:spPr>
          <a:xfrm>
            <a:off x="4231274" y="5005761"/>
            <a:ext cx="279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2" name="Google Shape;532;p21"/>
          <p:cNvCxnSpPr>
            <a:stCxn id="502" idx="3"/>
            <a:endCxn id="504" idx="1"/>
          </p:cNvCxnSpPr>
          <p:nvPr/>
        </p:nvCxnSpPr>
        <p:spPr>
          <a:xfrm flipH="1" rot="10800000">
            <a:off x="4574595" y="5787670"/>
            <a:ext cx="296400" cy="2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3" name="Google Shape;533;p21"/>
          <p:cNvCxnSpPr>
            <a:stCxn id="503" idx="3"/>
            <a:endCxn id="505" idx="1"/>
          </p:cNvCxnSpPr>
          <p:nvPr/>
        </p:nvCxnSpPr>
        <p:spPr>
          <a:xfrm>
            <a:off x="4590521" y="6507461"/>
            <a:ext cx="2964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4" name="Google Shape;534;p21"/>
          <p:cNvCxnSpPr>
            <a:stCxn id="498" idx="3"/>
            <a:endCxn id="501" idx="1"/>
          </p:cNvCxnSpPr>
          <p:nvPr/>
        </p:nvCxnSpPr>
        <p:spPr>
          <a:xfrm flipH="1" rot="10800000">
            <a:off x="2205071" y="1062493"/>
            <a:ext cx="761400" cy="34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5" name="Google Shape;535;p21"/>
          <p:cNvCxnSpPr>
            <a:stCxn id="498" idx="3"/>
            <a:endCxn id="500" idx="1"/>
          </p:cNvCxnSpPr>
          <p:nvPr/>
        </p:nvCxnSpPr>
        <p:spPr>
          <a:xfrm>
            <a:off x="2205071" y="1407793"/>
            <a:ext cx="761400" cy="38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21"/>
          <p:cNvCxnSpPr>
            <a:stCxn id="499" idx="3"/>
            <a:endCxn id="502" idx="1"/>
          </p:cNvCxnSpPr>
          <p:nvPr/>
        </p:nvCxnSpPr>
        <p:spPr>
          <a:xfrm flipH="1" rot="10800000">
            <a:off x="2350335" y="5790170"/>
            <a:ext cx="584100" cy="33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21"/>
          <p:cNvCxnSpPr>
            <a:stCxn id="499" idx="3"/>
            <a:endCxn id="503" idx="1"/>
          </p:cNvCxnSpPr>
          <p:nvPr/>
        </p:nvCxnSpPr>
        <p:spPr>
          <a:xfrm>
            <a:off x="2350335" y="6123170"/>
            <a:ext cx="584100" cy="38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21"/>
          <p:cNvCxnSpPr>
            <a:stCxn id="497" idx="3"/>
            <a:endCxn id="509" idx="1"/>
          </p:cNvCxnSpPr>
          <p:nvPr/>
        </p:nvCxnSpPr>
        <p:spPr>
          <a:xfrm>
            <a:off x="1628214" y="2974245"/>
            <a:ext cx="3507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ES Juan Pablo II" id="539" name="Google Shape;5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sindicatos" id="544" name="Google Shape;5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850" y="3190514"/>
            <a:ext cx="3600400" cy="238518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5" name="Google Shape;545;p22"/>
          <p:cNvSpPr/>
          <p:nvPr/>
        </p:nvSpPr>
        <p:spPr>
          <a:xfrm>
            <a:off x="2483768" y="980728"/>
            <a:ext cx="4176464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MEDIDAS DE CONFLICTO COLECTIVO</a:t>
            </a:r>
            <a:endParaRPr/>
          </a:p>
        </p:txBody>
      </p:sp>
      <p:sp>
        <p:nvSpPr>
          <p:cNvPr id="546" name="Google Shape;546;p22"/>
          <p:cNvSpPr/>
          <p:nvPr/>
        </p:nvSpPr>
        <p:spPr>
          <a:xfrm>
            <a:off x="899592" y="2060848"/>
            <a:ext cx="1944216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 SUSPENSIÓN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TRABAJO</a:t>
            </a:r>
            <a:endParaRPr/>
          </a:p>
        </p:txBody>
      </p:sp>
      <p:sp>
        <p:nvSpPr>
          <p:cNvPr id="547" name="Google Shape;547;p22"/>
          <p:cNvSpPr/>
          <p:nvPr/>
        </p:nvSpPr>
        <p:spPr>
          <a:xfrm>
            <a:off x="6012160" y="2060848"/>
            <a:ext cx="1944216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 SUSPENSIÓN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 TRABAJO</a:t>
            </a:r>
            <a:endParaRPr/>
          </a:p>
        </p:txBody>
      </p:sp>
      <p:sp>
        <p:nvSpPr>
          <p:cNvPr id="548" name="Google Shape;548;p22"/>
          <p:cNvSpPr/>
          <p:nvPr/>
        </p:nvSpPr>
        <p:spPr>
          <a:xfrm>
            <a:off x="1259632" y="3140968"/>
            <a:ext cx="194421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MANIFESTACIONES</a:t>
            </a:r>
            <a:endParaRPr/>
          </a:p>
        </p:txBody>
      </p:sp>
      <p:sp>
        <p:nvSpPr>
          <p:cNvPr id="549" name="Google Shape;549;p22"/>
          <p:cNvSpPr/>
          <p:nvPr/>
        </p:nvSpPr>
        <p:spPr>
          <a:xfrm>
            <a:off x="1259632" y="6093296"/>
            <a:ext cx="194421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PANCARTAS</a:t>
            </a:r>
            <a:endParaRPr/>
          </a:p>
        </p:txBody>
      </p:sp>
      <p:sp>
        <p:nvSpPr>
          <p:cNvPr id="550" name="Google Shape;550;p22"/>
          <p:cNvSpPr/>
          <p:nvPr/>
        </p:nvSpPr>
        <p:spPr>
          <a:xfrm>
            <a:off x="1259632" y="3861048"/>
            <a:ext cx="1944216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RALENTIZAR EL TRABAJO</a:t>
            </a:r>
            <a:endParaRPr/>
          </a:p>
        </p:txBody>
      </p:sp>
      <p:sp>
        <p:nvSpPr>
          <p:cNvPr id="551" name="Google Shape;551;p22"/>
          <p:cNvSpPr/>
          <p:nvPr/>
        </p:nvSpPr>
        <p:spPr>
          <a:xfrm>
            <a:off x="1259632" y="4653136"/>
            <a:ext cx="194421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CONCENTRACIONES</a:t>
            </a:r>
            <a:endParaRPr/>
          </a:p>
        </p:txBody>
      </p:sp>
      <p:sp>
        <p:nvSpPr>
          <p:cNvPr id="552" name="Google Shape;552;p22"/>
          <p:cNvSpPr/>
          <p:nvPr/>
        </p:nvSpPr>
        <p:spPr>
          <a:xfrm>
            <a:off x="1259632" y="5373216"/>
            <a:ext cx="194421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ENCIERROS</a:t>
            </a:r>
            <a:endParaRPr/>
          </a:p>
        </p:txBody>
      </p:sp>
      <p:sp>
        <p:nvSpPr>
          <p:cNvPr id="553" name="Google Shape;553;p22"/>
          <p:cNvSpPr/>
          <p:nvPr/>
        </p:nvSpPr>
        <p:spPr>
          <a:xfrm>
            <a:off x="7308304" y="4653136"/>
            <a:ext cx="151216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CIERRE PATRONAL</a:t>
            </a:r>
            <a:endParaRPr/>
          </a:p>
        </p:txBody>
      </p:sp>
      <p:sp>
        <p:nvSpPr>
          <p:cNvPr id="554" name="Google Shape;554;p22"/>
          <p:cNvSpPr/>
          <p:nvPr/>
        </p:nvSpPr>
        <p:spPr>
          <a:xfrm>
            <a:off x="7308304" y="3789040"/>
            <a:ext cx="1512168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HUELGA</a:t>
            </a:r>
            <a:endParaRPr/>
          </a:p>
        </p:txBody>
      </p:sp>
      <p:cxnSp>
        <p:nvCxnSpPr>
          <p:cNvPr id="555" name="Google Shape;555;p22"/>
          <p:cNvCxnSpPr>
            <a:stCxn id="546" idx="1"/>
            <a:endCxn id="548" idx="1"/>
          </p:cNvCxnSpPr>
          <p:nvPr/>
        </p:nvCxnSpPr>
        <p:spPr>
          <a:xfrm>
            <a:off x="899592" y="2420888"/>
            <a:ext cx="360000" cy="972000"/>
          </a:xfrm>
          <a:prstGeom prst="bentConnector3">
            <a:avLst>
              <a:gd fmla="val -635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6" name="Google Shape;556;p22"/>
          <p:cNvCxnSpPr>
            <a:stCxn id="546" idx="1"/>
            <a:endCxn id="550" idx="1"/>
          </p:cNvCxnSpPr>
          <p:nvPr/>
        </p:nvCxnSpPr>
        <p:spPr>
          <a:xfrm>
            <a:off x="899592" y="2420888"/>
            <a:ext cx="360000" cy="1728300"/>
          </a:xfrm>
          <a:prstGeom prst="bentConnector3">
            <a:avLst>
              <a:gd fmla="val -635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7" name="Google Shape;557;p22"/>
          <p:cNvCxnSpPr>
            <a:stCxn id="545" idx="2"/>
            <a:endCxn id="546" idx="3"/>
          </p:cNvCxnSpPr>
          <p:nvPr/>
        </p:nvCxnSpPr>
        <p:spPr>
          <a:xfrm rot="5400000">
            <a:off x="3275850" y="1124642"/>
            <a:ext cx="864000" cy="17283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8" name="Google Shape;558;p22"/>
          <p:cNvCxnSpPr>
            <a:stCxn id="545" idx="2"/>
            <a:endCxn id="547" idx="1"/>
          </p:cNvCxnSpPr>
          <p:nvPr/>
        </p:nvCxnSpPr>
        <p:spPr>
          <a:xfrm flipH="1" rot="-5400000">
            <a:off x="4860150" y="1268642"/>
            <a:ext cx="864000" cy="14403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9" name="Google Shape;559;p22"/>
          <p:cNvCxnSpPr>
            <a:stCxn id="546" idx="1"/>
            <a:endCxn id="549" idx="1"/>
          </p:cNvCxnSpPr>
          <p:nvPr/>
        </p:nvCxnSpPr>
        <p:spPr>
          <a:xfrm>
            <a:off x="899592" y="2420888"/>
            <a:ext cx="360000" cy="3924300"/>
          </a:xfrm>
          <a:prstGeom prst="bentConnector3">
            <a:avLst>
              <a:gd fmla="val -635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0" name="Google Shape;560;p22"/>
          <p:cNvCxnSpPr>
            <a:stCxn id="546" idx="1"/>
            <a:endCxn id="552" idx="1"/>
          </p:cNvCxnSpPr>
          <p:nvPr/>
        </p:nvCxnSpPr>
        <p:spPr>
          <a:xfrm>
            <a:off x="899592" y="2420888"/>
            <a:ext cx="360000" cy="3204300"/>
          </a:xfrm>
          <a:prstGeom prst="bentConnector3">
            <a:avLst>
              <a:gd fmla="val -635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1" name="Google Shape;561;p22"/>
          <p:cNvCxnSpPr>
            <a:stCxn id="546" idx="1"/>
            <a:endCxn id="551" idx="1"/>
          </p:cNvCxnSpPr>
          <p:nvPr/>
        </p:nvCxnSpPr>
        <p:spPr>
          <a:xfrm>
            <a:off x="899592" y="2420888"/>
            <a:ext cx="360000" cy="2484300"/>
          </a:xfrm>
          <a:prstGeom prst="bentConnector3">
            <a:avLst>
              <a:gd fmla="val -635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2" name="Google Shape;562;p22"/>
          <p:cNvSpPr/>
          <p:nvPr/>
        </p:nvSpPr>
        <p:spPr>
          <a:xfrm>
            <a:off x="1908175" y="188639"/>
            <a:ext cx="6275388" cy="504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CONFLICTO COLECTIVO </a:t>
            </a:r>
            <a:endParaRPr/>
          </a:p>
        </p:txBody>
      </p:sp>
      <p:cxnSp>
        <p:nvCxnSpPr>
          <p:cNvPr id="563" name="Google Shape;563;p22"/>
          <p:cNvCxnSpPr>
            <a:stCxn id="547" idx="2"/>
            <a:endCxn id="554" idx="1"/>
          </p:cNvCxnSpPr>
          <p:nvPr/>
        </p:nvCxnSpPr>
        <p:spPr>
          <a:xfrm flipH="1" rot="-5400000">
            <a:off x="6516268" y="3248928"/>
            <a:ext cx="1260000" cy="324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4" name="Google Shape;564;p22"/>
          <p:cNvCxnSpPr>
            <a:stCxn id="547" idx="2"/>
            <a:endCxn id="553" idx="1"/>
          </p:cNvCxnSpPr>
          <p:nvPr/>
        </p:nvCxnSpPr>
        <p:spPr>
          <a:xfrm flipH="1" rot="-5400000">
            <a:off x="6030118" y="3735078"/>
            <a:ext cx="2232300" cy="324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565" name="Google Shape;5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/>
          <p:nvPr/>
        </p:nvSpPr>
        <p:spPr>
          <a:xfrm>
            <a:off x="3769656" y="2133240"/>
            <a:ext cx="5122824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DURANTE LA HUELGA NO SE TIENE DERECHO A PRESTACIÓN ECONÓMICA POR LA INCAPACIDAD TEMPORAL QUE SE INICIE DURANTE LA HUELGA, NI A LA PRESTACIÓN POR DESEMPLEO.</a:t>
            </a:r>
            <a:endParaRPr/>
          </a:p>
        </p:txBody>
      </p:sp>
      <p:sp>
        <p:nvSpPr>
          <p:cNvPr id="571" name="Google Shape;571;p23"/>
          <p:cNvSpPr/>
          <p:nvPr/>
        </p:nvSpPr>
        <p:spPr>
          <a:xfrm>
            <a:off x="3769656" y="3033148"/>
            <a:ext cx="5122824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EMPRESARIO NO PUEDE SANCIONAR NI SUSTITUIR A LOS TRABAJADORES QUE ESTÉN EN HUELGA.</a:t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>
            <a:off x="3774784" y="836712"/>
            <a:ext cx="5122824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CONTRATO DE TRABAJO QUEDA SUSPENDIDO, POR LO QUE EL EMPLEADO NO TRABAJA Y NO COBRA EL SALARIO.</a:t>
            </a:r>
            <a:endParaRPr/>
          </a:p>
        </p:txBody>
      </p:sp>
      <p:sp>
        <p:nvSpPr>
          <p:cNvPr id="573" name="Google Shape;573;p23"/>
          <p:cNvSpPr/>
          <p:nvPr/>
        </p:nvSpPr>
        <p:spPr>
          <a:xfrm>
            <a:off x="3769656" y="1575256"/>
            <a:ext cx="5122824" cy="3967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SUSPENDE LA OBLIGACIÓN DE COTIZAR A LA SEGURIDAD SOCIAL</a:t>
            </a:r>
            <a:endParaRPr/>
          </a:p>
        </p:txBody>
      </p:sp>
      <p:sp>
        <p:nvSpPr>
          <p:cNvPr id="574" name="Google Shape;574;p23"/>
          <p:cNvSpPr/>
          <p:nvPr/>
        </p:nvSpPr>
        <p:spPr>
          <a:xfrm>
            <a:off x="3774784" y="3717032"/>
            <a:ext cx="5122824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DÍAS DE HUELGA NO PUEDEN SER DESCONTADOS DE LAS VACACIONES.</a:t>
            </a:r>
            <a:endParaRPr/>
          </a:p>
        </p:txBody>
      </p:sp>
      <p:sp>
        <p:nvSpPr>
          <p:cNvPr id="575" name="Google Shape;575;p23"/>
          <p:cNvSpPr/>
          <p:nvPr/>
        </p:nvSpPr>
        <p:spPr>
          <a:xfrm>
            <a:off x="3774784" y="4437112"/>
            <a:ext cx="5122824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 RESPETARSE LA LIBERTAD DE TRABAJO DE QUIENES NO QUIERAN SUMARSE A LA HUELGA.</a:t>
            </a:r>
            <a:endParaRPr/>
          </a:p>
        </p:txBody>
      </p:sp>
      <p:sp>
        <p:nvSpPr>
          <p:cNvPr id="576" name="Google Shape;576;p23"/>
          <p:cNvSpPr/>
          <p:nvPr/>
        </p:nvSpPr>
        <p:spPr>
          <a:xfrm>
            <a:off x="3774784" y="5157192"/>
            <a:ext cx="5122824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DEBE RESPETARSE LA LIBERTAD DE TRABAJO DE QUIENES NO QUIERAN SUMARSE A LA HUELGA.</a:t>
            </a:r>
            <a:endParaRPr/>
          </a:p>
        </p:txBody>
      </p:sp>
      <p:sp>
        <p:nvSpPr>
          <p:cNvPr id="577" name="Google Shape;577;p23"/>
          <p:cNvSpPr/>
          <p:nvPr/>
        </p:nvSpPr>
        <p:spPr>
          <a:xfrm>
            <a:off x="3774784" y="5805264"/>
            <a:ext cx="5122824" cy="86409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CUANDO LA HUELGA ES ILEGAL, SU EJERCICIO PUEDE OCASIONAR SANCIONES PARA LOS TRABAJADORES, DESDE LA INDEMNIZACIÓN POR DAÑOS Y PERJUICIOS HASTA EL DESPIDO.</a:t>
            </a:r>
            <a:endParaRPr/>
          </a:p>
        </p:txBody>
      </p:sp>
      <p:sp>
        <p:nvSpPr>
          <p:cNvPr id="578" name="Google Shape;578;p23"/>
          <p:cNvSpPr/>
          <p:nvPr/>
        </p:nvSpPr>
        <p:spPr>
          <a:xfrm>
            <a:off x="2699792" y="836712"/>
            <a:ext cx="504056" cy="583264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3"/>
          <p:cNvSpPr txBox="1"/>
          <p:nvPr/>
        </p:nvSpPr>
        <p:spPr>
          <a:xfrm rot="-5400000">
            <a:off x="60085" y="3525602"/>
            <a:ext cx="5783436" cy="454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CONSECUENCIAS</a:t>
            </a:r>
            <a:endParaRPr/>
          </a:p>
        </p:txBody>
      </p:sp>
      <p:sp>
        <p:nvSpPr>
          <p:cNvPr id="580" name="Google Shape;580;p23"/>
          <p:cNvSpPr/>
          <p:nvPr/>
        </p:nvSpPr>
        <p:spPr>
          <a:xfrm>
            <a:off x="395536" y="3429000"/>
            <a:ext cx="1512168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HUELGA</a:t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2051720" y="3573016"/>
            <a:ext cx="503684" cy="504825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3"/>
          <p:cNvSpPr/>
          <p:nvPr/>
        </p:nvSpPr>
        <p:spPr>
          <a:xfrm>
            <a:off x="2051720" y="116632"/>
            <a:ext cx="66960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CONFLICTO COLECTIVO: LA HUELGA </a:t>
            </a:r>
            <a:endParaRPr/>
          </a:p>
        </p:txBody>
      </p:sp>
      <p:sp>
        <p:nvSpPr>
          <p:cNvPr id="583" name="Google Shape;583;p23"/>
          <p:cNvSpPr/>
          <p:nvPr/>
        </p:nvSpPr>
        <p:spPr>
          <a:xfrm>
            <a:off x="3342736" y="980728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3"/>
          <p:cNvSpPr/>
          <p:nvPr/>
        </p:nvSpPr>
        <p:spPr>
          <a:xfrm>
            <a:off x="3342736" y="1628800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3"/>
          <p:cNvSpPr/>
          <p:nvPr/>
        </p:nvSpPr>
        <p:spPr>
          <a:xfrm>
            <a:off x="3342736" y="2385268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3"/>
          <p:cNvSpPr/>
          <p:nvPr/>
        </p:nvSpPr>
        <p:spPr>
          <a:xfrm>
            <a:off x="3348904" y="3177164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3"/>
          <p:cNvSpPr/>
          <p:nvPr/>
        </p:nvSpPr>
        <p:spPr>
          <a:xfrm>
            <a:off x="3342736" y="3897052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3"/>
          <p:cNvSpPr/>
          <p:nvPr/>
        </p:nvSpPr>
        <p:spPr>
          <a:xfrm>
            <a:off x="3342736" y="4617132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3"/>
          <p:cNvSpPr/>
          <p:nvPr/>
        </p:nvSpPr>
        <p:spPr>
          <a:xfrm>
            <a:off x="3342736" y="5301208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3"/>
          <p:cNvSpPr/>
          <p:nvPr/>
        </p:nvSpPr>
        <p:spPr>
          <a:xfrm>
            <a:off x="3342736" y="6021288"/>
            <a:ext cx="288032" cy="28803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3"/>
          <p:cNvSpPr/>
          <p:nvPr/>
        </p:nvSpPr>
        <p:spPr>
          <a:xfrm>
            <a:off x="251520" y="5157192"/>
            <a:ext cx="1800200" cy="10801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SIEMPRE SE EJERCE DE FORMA COLECTIVA</a:t>
            </a:r>
            <a:endParaRPr/>
          </a:p>
        </p:txBody>
      </p:sp>
      <p:cxnSp>
        <p:nvCxnSpPr>
          <p:cNvPr id="592" name="Google Shape;592;p23"/>
          <p:cNvCxnSpPr>
            <a:stCxn id="580" idx="2"/>
            <a:endCxn id="591" idx="0"/>
          </p:cNvCxnSpPr>
          <p:nvPr/>
        </p:nvCxnSpPr>
        <p:spPr>
          <a:xfrm>
            <a:off x="1151620" y="4221088"/>
            <a:ext cx="0" cy="936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http://www.tipos.co/wp-content/uploads/2015/02/Huelga.-Ilustraci%C3%B3n.jpg" id="593" name="Google Shape;5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7876"/>
            <a:ext cx="2455629" cy="1709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594" name="Google Shape;5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686857"/>
            <a:ext cx="3913655" cy="28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4"/>
          <p:cNvSpPr txBox="1"/>
          <p:nvPr>
            <p:ph type="title"/>
          </p:nvPr>
        </p:nvSpPr>
        <p:spPr>
          <a:xfrm>
            <a:off x="2555776" y="260648"/>
            <a:ext cx="5987008" cy="274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/>
              <a:t>HUELGAS ILEGALES</a:t>
            </a:r>
            <a:endParaRPr/>
          </a:p>
        </p:txBody>
      </p:sp>
      <p:sp>
        <p:nvSpPr>
          <p:cNvPr id="601" name="Google Shape;601;p24"/>
          <p:cNvSpPr/>
          <p:nvPr/>
        </p:nvSpPr>
        <p:spPr>
          <a:xfrm>
            <a:off x="599861" y="934904"/>
            <a:ext cx="3036035" cy="7659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MEDIDAS DE CONFLICTO COLECTIVO</a:t>
            </a:r>
            <a:endParaRPr/>
          </a:p>
        </p:txBody>
      </p:sp>
      <p:sp>
        <p:nvSpPr>
          <p:cNvPr id="602" name="Google Shape;602;p24"/>
          <p:cNvSpPr/>
          <p:nvPr/>
        </p:nvSpPr>
        <p:spPr>
          <a:xfrm>
            <a:off x="433435" y="2489405"/>
            <a:ext cx="1944216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HUELGAS ILEGALES</a:t>
            </a:r>
            <a:endParaRPr/>
          </a:p>
        </p:txBody>
      </p:sp>
      <p:sp>
        <p:nvSpPr>
          <p:cNvPr id="603" name="Google Shape;603;p24"/>
          <p:cNvSpPr/>
          <p:nvPr/>
        </p:nvSpPr>
        <p:spPr>
          <a:xfrm>
            <a:off x="577535" y="3642800"/>
            <a:ext cx="2556284" cy="6477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HUELGAS POLÍTICAS</a:t>
            </a:r>
            <a:endParaRPr/>
          </a:p>
        </p:txBody>
      </p:sp>
      <p:sp>
        <p:nvSpPr>
          <p:cNvPr id="604" name="Google Shape;604;p24"/>
          <p:cNvSpPr/>
          <p:nvPr/>
        </p:nvSpPr>
        <p:spPr>
          <a:xfrm>
            <a:off x="577535" y="4509119"/>
            <a:ext cx="2556284" cy="5709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HUELGAS DE SOLIDARIDAD O APOYO</a:t>
            </a:r>
            <a:endParaRPr/>
          </a:p>
        </p:txBody>
      </p:sp>
      <p:sp>
        <p:nvSpPr>
          <p:cNvPr id="605" name="Google Shape;605;p24"/>
          <p:cNvSpPr/>
          <p:nvPr/>
        </p:nvSpPr>
        <p:spPr>
          <a:xfrm>
            <a:off x="577535" y="5226664"/>
            <a:ext cx="2556284" cy="64807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HUELGAS NOVATORIAS</a:t>
            </a:r>
            <a:endParaRPr/>
          </a:p>
        </p:txBody>
      </p:sp>
      <p:sp>
        <p:nvSpPr>
          <p:cNvPr id="606" name="Google Shape;606;p24"/>
          <p:cNvSpPr/>
          <p:nvPr/>
        </p:nvSpPr>
        <p:spPr>
          <a:xfrm>
            <a:off x="577535" y="6021287"/>
            <a:ext cx="2556284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HUELGAS CON OCUPACIÓN DE LUGARES DE TRABAJO</a:t>
            </a:r>
            <a:endParaRPr/>
          </a:p>
        </p:txBody>
      </p:sp>
      <p:cxnSp>
        <p:nvCxnSpPr>
          <p:cNvPr id="607" name="Google Shape;607;p24"/>
          <p:cNvCxnSpPr>
            <a:stCxn id="602" idx="1"/>
            <a:endCxn id="603" idx="1"/>
          </p:cNvCxnSpPr>
          <p:nvPr/>
        </p:nvCxnSpPr>
        <p:spPr>
          <a:xfrm>
            <a:off x="433435" y="2849445"/>
            <a:ext cx="144000" cy="1117200"/>
          </a:xfrm>
          <a:prstGeom prst="bentConnector3">
            <a:avLst>
              <a:gd fmla="val -158750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8" name="Google Shape;608;p24"/>
          <p:cNvCxnSpPr>
            <a:stCxn id="602" idx="1"/>
            <a:endCxn id="604" idx="1"/>
          </p:cNvCxnSpPr>
          <p:nvPr/>
        </p:nvCxnSpPr>
        <p:spPr>
          <a:xfrm>
            <a:off x="433435" y="2849445"/>
            <a:ext cx="144000" cy="1945200"/>
          </a:xfrm>
          <a:prstGeom prst="bentConnector3">
            <a:avLst>
              <a:gd fmla="val -158750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9" name="Google Shape;609;p24"/>
          <p:cNvCxnSpPr>
            <a:stCxn id="601" idx="2"/>
            <a:endCxn id="602" idx="0"/>
          </p:cNvCxnSpPr>
          <p:nvPr/>
        </p:nvCxnSpPr>
        <p:spPr>
          <a:xfrm rot="5400000">
            <a:off x="1367428" y="1739058"/>
            <a:ext cx="788700" cy="712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0" name="Google Shape;610;p24"/>
          <p:cNvCxnSpPr>
            <a:stCxn id="602" idx="1"/>
            <a:endCxn id="606" idx="1"/>
          </p:cNvCxnSpPr>
          <p:nvPr/>
        </p:nvCxnSpPr>
        <p:spPr>
          <a:xfrm>
            <a:off x="433435" y="2849445"/>
            <a:ext cx="144000" cy="3531900"/>
          </a:xfrm>
          <a:prstGeom prst="bentConnector3">
            <a:avLst>
              <a:gd fmla="val -158750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11" name="Google Shape;611;p24"/>
          <p:cNvCxnSpPr>
            <a:stCxn id="602" idx="1"/>
            <a:endCxn id="605" idx="1"/>
          </p:cNvCxnSpPr>
          <p:nvPr/>
        </p:nvCxnSpPr>
        <p:spPr>
          <a:xfrm>
            <a:off x="433435" y="2849445"/>
            <a:ext cx="144000" cy="2701200"/>
          </a:xfrm>
          <a:prstGeom prst="bentConnector3">
            <a:avLst>
              <a:gd fmla="val -158750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2" name="Google Shape;612;p24"/>
          <p:cNvSpPr/>
          <p:nvPr/>
        </p:nvSpPr>
        <p:spPr>
          <a:xfrm>
            <a:off x="3635896" y="3642800"/>
            <a:ext cx="5400600" cy="6452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MOTIVOS POLITICOS O CON CUALQUIER OTRA FINALIDAD AJENA AL INTERÉS DE LOS TRABAJADORES</a:t>
            </a:r>
            <a:endParaRPr/>
          </a:p>
        </p:txBody>
      </p:sp>
      <p:sp>
        <p:nvSpPr>
          <p:cNvPr id="613" name="Google Shape;613;p24"/>
          <p:cNvSpPr/>
          <p:nvPr/>
        </p:nvSpPr>
        <p:spPr>
          <a:xfrm>
            <a:off x="3635896" y="4509119"/>
            <a:ext cx="5400600" cy="57606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SALVO QUE AFECTE AL INTERÉS PROFESIONAL DE LOS PROMOTORES</a:t>
            </a:r>
            <a:endParaRPr/>
          </a:p>
        </p:txBody>
      </p:sp>
      <p:sp>
        <p:nvSpPr>
          <p:cNvPr id="614" name="Google Shape;614;p24"/>
          <p:cNvSpPr/>
          <p:nvPr/>
        </p:nvSpPr>
        <p:spPr>
          <a:xfrm>
            <a:off x="3635896" y="5226666"/>
            <a:ext cx="5400600" cy="64807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CUANDO TIENEN POR OBJETO ALTERAR, DENTRO DE SU PERÍODO DE VIGENCIA, LO PACTADO EN UN CONVENIO COLECTIVO</a:t>
            </a:r>
            <a:endParaRPr/>
          </a:p>
        </p:txBody>
      </p:sp>
      <p:sp>
        <p:nvSpPr>
          <p:cNvPr id="615" name="Google Shape;615;p24"/>
          <p:cNvSpPr/>
          <p:nvPr/>
        </p:nvSpPr>
        <p:spPr>
          <a:xfrm>
            <a:off x="3635896" y="6016222"/>
            <a:ext cx="5400600" cy="72514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SUPONEN UN INGRESO ILEGAL EN LAS INSTALACIONES DE LA EMPRESA</a:t>
            </a:r>
            <a:endParaRPr/>
          </a:p>
        </p:txBody>
      </p:sp>
      <p:cxnSp>
        <p:nvCxnSpPr>
          <p:cNvPr id="616" name="Google Shape;616;p24"/>
          <p:cNvCxnSpPr>
            <a:stCxn id="603" idx="3"/>
            <a:endCxn id="612" idx="1"/>
          </p:cNvCxnSpPr>
          <p:nvPr/>
        </p:nvCxnSpPr>
        <p:spPr>
          <a:xfrm flipH="1" rot="10800000">
            <a:off x="3133819" y="3965480"/>
            <a:ext cx="502200" cy="12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24"/>
          <p:cNvCxnSpPr>
            <a:stCxn id="604" idx="3"/>
            <a:endCxn id="613" idx="1"/>
          </p:cNvCxnSpPr>
          <p:nvPr/>
        </p:nvCxnSpPr>
        <p:spPr>
          <a:xfrm>
            <a:off x="3133819" y="4794616"/>
            <a:ext cx="502200" cy="24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8" name="Google Shape;618;p24"/>
          <p:cNvCxnSpPr>
            <a:stCxn id="605" idx="3"/>
            <a:endCxn id="614" idx="1"/>
          </p:cNvCxnSpPr>
          <p:nvPr/>
        </p:nvCxnSpPr>
        <p:spPr>
          <a:xfrm>
            <a:off x="3133819" y="5550700"/>
            <a:ext cx="5022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9" name="Google Shape;619;p24"/>
          <p:cNvCxnSpPr>
            <a:stCxn id="606" idx="3"/>
            <a:endCxn id="615" idx="1"/>
          </p:cNvCxnSpPr>
          <p:nvPr/>
        </p:nvCxnSpPr>
        <p:spPr>
          <a:xfrm flipH="1" rot="10800000">
            <a:off x="3133819" y="6378927"/>
            <a:ext cx="502200" cy="24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ES Juan Pablo II" id="620" name="Google Shape;6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5"/>
          <p:cNvSpPr/>
          <p:nvPr/>
        </p:nvSpPr>
        <p:spPr>
          <a:xfrm>
            <a:off x="323886" y="908670"/>
            <a:ext cx="2304270" cy="8190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1º DECLARACIÓN DE LA HUELGA</a:t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3491880" y="908719"/>
            <a:ext cx="2231963" cy="8185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2º COMUNICACIÓN POR ESCRITO</a:t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6588224" y="908708"/>
            <a:ext cx="2160240" cy="8186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3º CONSTITUCIÓN DEL COMITÉ DE HUELGA</a:t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323528" y="2106140"/>
            <a:ext cx="2304157" cy="3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PUEDEN DECLARAR</a:t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323528" y="2895962"/>
            <a:ext cx="2304157" cy="132512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TRABAJADORES, SI LO SOLICITA EL 25 % DE LA PLANTILLA Y SE APRUEBA POR MAYORÍA SIMPLE</a:t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323528" y="4544925"/>
            <a:ext cx="2304157" cy="100850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REPRESENTANTES DE LOS TRABAJADORES: COMITÉ DE EMPRESA O DELEGADOS DE PERSONAL</a:t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323528" y="5877272"/>
            <a:ext cx="2304157" cy="7920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SINDICATOS IMPLANTADOS EN ESE ÁMBITO</a:t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3491880" y="3212380"/>
            <a:ext cx="2232248" cy="5048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EMPRESARIO AFECTADO</a:t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3491880" y="2275755"/>
            <a:ext cx="2232248" cy="5762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 AUTORIDAD LABORAL</a:t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3491880" y="4149080"/>
            <a:ext cx="2232248" cy="64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PREAVISO DE 5 DÍAS (10 EN SERVICIOS PÚBLICOS)</a:t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3491880" y="5373216"/>
            <a:ext cx="2232248" cy="129614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QUE SEÑALAR LA FECHA DE INICIO, LA COMPOSICIÓN DEL COMITÉ DE HUELGA Y EL OBJETIVO DE ESTA</a:t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6588224" y="3717032"/>
            <a:ext cx="2160240" cy="122413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 INTEGRAN 12 TRABAJADORES AFECTADOS COMO MÁXIMO, ELEGIDOS POR SUS COMPAÑEROS/AS</a:t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6588224" y="2491902"/>
            <a:ext cx="2160240" cy="79308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 A LOS TRABAJADORES EN HUELGA</a:t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6588224" y="5373216"/>
            <a:ext cx="2160240" cy="122396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FUNCIONES: TRATAR DE LLEGAR A UN ACUERDO Y GARANTIZAR LOS SERVICIOS MÍNIMOS</a:t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2195736" y="188640"/>
            <a:ext cx="6286500" cy="314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HUELGA: PROCEDIMIENTO</a:t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2843808" y="1081503"/>
            <a:ext cx="432048" cy="49152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5940152" y="1081503"/>
            <a:ext cx="432048" cy="49152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25"/>
          <p:cNvCxnSpPr>
            <a:stCxn id="625" idx="2"/>
            <a:endCxn id="628" idx="0"/>
          </p:cNvCxnSpPr>
          <p:nvPr/>
        </p:nvCxnSpPr>
        <p:spPr>
          <a:xfrm flipH="1">
            <a:off x="1475721" y="1727760"/>
            <a:ext cx="300" cy="37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3" name="Google Shape;643;p25"/>
          <p:cNvCxnSpPr>
            <a:stCxn id="628" idx="2"/>
            <a:endCxn id="629" idx="0"/>
          </p:cNvCxnSpPr>
          <p:nvPr/>
        </p:nvCxnSpPr>
        <p:spPr>
          <a:xfrm>
            <a:off x="1475607" y="2491902"/>
            <a:ext cx="0" cy="404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4" name="Google Shape;644;p25"/>
          <p:cNvCxnSpPr>
            <a:stCxn id="629" idx="2"/>
            <a:endCxn id="630" idx="0"/>
          </p:cNvCxnSpPr>
          <p:nvPr/>
        </p:nvCxnSpPr>
        <p:spPr>
          <a:xfrm>
            <a:off x="1475607" y="4221088"/>
            <a:ext cx="0" cy="323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5" name="Google Shape;645;p25"/>
          <p:cNvCxnSpPr>
            <a:stCxn id="630" idx="2"/>
            <a:endCxn id="631" idx="0"/>
          </p:cNvCxnSpPr>
          <p:nvPr/>
        </p:nvCxnSpPr>
        <p:spPr>
          <a:xfrm>
            <a:off x="1475607" y="5553434"/>
            <a:ext cx="0" cy="323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6" name="Google Shape;646;p25"/>
          <p:cNvCxnSpPr>
            <a:stCxn id="626" idx="2"/>
            <a:endCxn id="633" idx="0"/>
          </p:cNvCxnSpPr>
          <p:nvPr/>
        </p:nvCxnSpPr>
        <p:spPr>
          <a:xfrm>
            <a:off x="4607862" y="1727244"/>
            <a:ext cx="0" cy="5484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7" name="Google Shape;647;p25"/>
          <p:cNvCxnSpPr>
            <a:stCxn id="633" idx="2"/>
            <a:endCxn id="632" idx="0"/>
          </p:cNvCxnSpPr>
          <p:nvPr/>
        </p:nvCxnSpPr>
        <p:spPr>
          <a:xfrm>
            <a:off x="4608004" y="2852018"/>
            <a:ext cx="0" cy="3603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8" name="Google Shape;648;p25"/>
          <p:cNvCxnSpPr>
            <a:stCxn id="632" idx="2"/>
            <a:endCxn id="634" idx="0"/>
          </p:cNvCxnSpPr>
          <p:nvPr/>
        </p:nvCxnSpPr>
        <p:spPr>
          <a:xfrm>
            <a:off x="4608004" y="3717205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49" name="Google Shape;649;p25"/>
          <p:cNvCxnSpPr>
            <a:stCxn id="634" idx="2"/>
            <a:endCxn id="635" idx="0"/>
          </p:cNvCxnSpPr>
          <p:nvPr/>
        </p:nvCxnSpPr>
        <p:spPr>
          <a:xfrm>
            <a:off x="4608004" y="4796780"/>
            <a:ext cx="0" cy="57630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25"/>
          <p:cNvCxnSpPr>
            <a:stCxn id="627" idx="2"/>
            <a:endCxn id="637" idx="0"/>
          </p:cNvCxnSpPr>
          <p:nvPr/>
        </p:nvCxnSpPr>
        <p:spPr>
          <a:xfrm>
            <a:off x="7668344" y="1727374"/>
            <a:ext cx="0" cy="76440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1" name="Google Shape;651;p25"/>
          <p:cNvCxnSpPr>
            <a:stCxn id="637" idx="2"/>
            <a:endCxn id="636" idx="0"/>
          </p:cNvCxnSpPr>
          <p:nvPr/>
        </p:nvCxnSpPr>
        <p:spPr>
          <a:xfrm>
            <a:off x="7668344" y="3284983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2" name="Google Shape;652;p25"/>
          <p:cNvCxnSpPr>
            <a:stCxn id="636" idx="2"/>
            <a:endCxn id="638" idx="0"/>
          </p:cNvCxnSpPr>
          <p:nvPr/>
        </p:nvCxnSpPr>
        <p:spPr>
          <a:xfrm>
            <a:off x="7668344" y="4941168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653" name="Google Shape;6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"/>
          <p:cNvSpPr/>
          <p:nvPr/>
        </p:nvSpPr>
        <p:spPr>
          <a:xfrm>
            <a:off x="4788024" y="1124744"/>
            <a:ext cx="4176464" cy="10081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EMPRESARIO QUE PROCEDA AL CIERRE DE SU CENTRO DE TRABAJO DEBERÁ COMUNICARLO A LA AUTORIDAD LABORAL EN LAS 12 HORAS SIGUIENTES DE HABERLO REALIZADO.</a:t>
            </a:r>
            <a:endParaRPr/>
          </a:p>
        </p:txBody>
      </p:sp>
      <p:sp>
        <p:nvSpPr>
          <p:cNvPr id="660" name="Google Shape;660;p26"/>
          <p:cNvSpPr/>
          <p:nvPr/>
        </p:nvSpPr>
        <p:spPr>
          <a:xfrm>
            <a:off x="4788024" y="2276872"/>
            <a:ext cx="4176464" cy="129614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REAPERTURA DEL CENTRO DE TRABAJO SE EFECTUARÁ, UNA VEZ EXTINGUIDAS LAS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CAUSAS QUE MOTIVARON EL CIERRE, A INICIATIVA DEL PROPIO EMPRESARIO, DE LOS TRABAJADORES O POR REQUERIMIENTO DE LA AUTORIDAD LABORAL.</a:t>
            </a:r>
            <a:endParaRPr/>
          </a:p>
        </p:txBody>
      </p:sp>
      <p:sp>
        <p:nvSpPr>
          <p:cNvPr id="661" name="Google Shape;661;p26"/>
          <p:cNvSpPr/>
          <p:nvPr/>
        </p:nvSpPr>
        <p:spPr>
          <a:xfrm>
            <a:off x="4788024" y="3717032"/>
            <a:ext cx="4176464" cy="93610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DURANTE EL CIERRE PATRONAL, EL CONTRATO DE TRABAJO ESTÁ SUSPENDIDO, 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TENIENDO EL TRABAJADOR DERECHO AL SALARIO.</a:t>
            </a:r>
            <a:endParaRPr/>
          </a:p>
        </p:txBody>
      </p:sp>
      <p:sp>
        <p:nvSpPr>
          <p:cNvPr id="662" name="Google Shape;662;p26"/>
          <p:cNvSpPr/>
          <p:nvPr/>
        </p:nvSpPr>
        <p:spPr>
          <a:xfrm>
            <a:off x="4788024" y="4797152"/>
            <a:ext cx="4176464" cy="11521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EN EL CASO DE LA HUELGA, EL TRABAJADOR NO TENDRÁ DERECHO A PRESTACIÓN ECONÓMICA POR INCAPACIDAD TEMPORAL QUE SE INICIE DURANTE EL CIERRE.</a:t>
            </a:r>
            <a:endParaRPr/>
          </a:p>
        </p:txBody>
      </p:sp>
      <p:sp>
        <p:nvSpPr>
          <p:cNvPr id="663" name="Google Shape;663;p26"/>
          <p:cNvSpPr/>
          <p:nvPr/>
        </p:nvSpPr>
        <p:spPr>
          <a:xfrm>
            <a:off x="4788024" y="6093296"/>
            <a:ext cx="4176464" cy="57606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TAMPOCO TENDRÁ DERECHO A PRESTACIÓN POR DESEMPLEO MIENTRAS DURE EL CIERRE.</a:t>
            </a:r>
            <a:endParaRPr/>
          </a:p>
        </p:txBody>
      </p:sp>
      <p:sp>
        <p:nvSpPr>
          <p:cNvPr id="664" name="Google Shape;664;p26"/>
          <p:cNvSpPr/>
          <p:nvPr/>
        </p:nvSpPr>
        <p:spPr>
          <a:xfrm>
            <a:off x="3779912" y="1124744"/>
            <a:ext cx="432048" cy="554461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6"/>
          <p:cNvSpPr txBox="1"/>
          <p:nvPr/>
        </p:nvSpPr>
        <p:spPr>
          <a:xfrm rot="-5400000">
            <a:off x="1244707" y="3702100"/>
            <a:ext cx="5502434" cy="389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 E Q U I S I T O S</a:t>
            </a:r>
            <a:endParaRPr/>
          </a:p>
        </p:txBody>
      </p:sp>
      <p:sp>
        <p:nvSpPr>
          <p:cNvPr id="666" name="Google Shape;666;p26"/>
          <p:cNvSpPr/>
          <p:nvPr/>
        </p:nvSpPr>
        <p:spPr>
          <a:xfrm>
            <a:off x="251520" y="1124744"/>
            <a:ext cx="3096344" cy="5760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CIERRE PATRONAL</a:t>
            </a:r>
            <a:endParaRPr/>
          </a:p>
        </p:txBody>
      </p:sp>
      <p:sp>
        <p:nvSpPr>
          <p:cNvPr id="667" name="Google Shape;667;p26"/>
          <p:cNvSpPr/>
          <p:nvPr/>
        </p:nvSpPr>
        <p:spPr>
          <a:xfrm>
            <a:off x="448056" y="3190029"/>
            <a:ext cx="2683784" cy="792088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PELIGRO DE VIOLENCIA PARA LAS PERSONAS O GRAVES DAÑOS PARA LAS COSAS.</a:t>
            </a:r>
            <a:endParaRPr/>
          </a:p>
        </p:txBody>
      </p:sp>
      <p:sp>
        <p:nvSpPr>
          <p:cNvPr id="668" name="Google Shape;668;p26"/>
          <p:cNvSpPr/>
          <p:nvPr/>
        </p:nvSpPr>
        <p:spPr>
          <a:xfrm>
            <a:off x="467544" y="4149080"/>
            <a:ext cx="2683784" cy="1044116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OCUPACIÓN ILEGAL DEL CENTRO DE TRABAJO O SUS DEPENDENCIAS, O PELIGRO CIERTO DE QUE SE PRODUZCAN.</a:t>
            </a:r>
            <a:endParaRPr/>
          </a:p>
        </p:txBody>
      </p:sp>
      <p:cxnSp>
        <p:nvCxnSpPr>
          <p:cNvPr id="669" name="Google Shape;669;p26"/>
          <p:cNvCxnSpPr>
            <a:stCxn id="666" idx="3"/>
            <a:endCxn id="664" idx="1"/>
          </p:cNvCxnSpPr>
          <p:nvPr/>
        </p:nvCxnSpPr>
        <p:spPr>
          <a:xfrm>
            <a:off x="3347864" y="1412776"/>
            <a:ext cx="432000" cy="2484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0" name="Google Shape;670;p26"/>
          <p:cNvSpPr/>
          <p:nvPr/>
        </p:nvSpPr>
        <p:spPr>
          <a:xfrm>
            <a:off x="2915816" y="116632"/>
            <a:ext cx="4464496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CIERRE PATRONAL</a:t>
            </a:r>
            <a:endParaRPr/>
          </a:p>
        </p:txBody>
      </p:sp>
      <p:sp>
        <p:nvSpPr>
          <p:cNvPr id="671" name="Google Shape;671;p26"/>
          <p:cNvSpPr/>
          <p:nvPr/>
        </p:nvSpPr>
        <p:spPr>
          <a:xfrm>
            <a:off x="323528" y="2204864"/>
            <a:ext cx="2952328" cy="792088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4F612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CAUSAS LEGALES</a:t>
            </a:r>
            <a:endParaRPr/>
          </a:p>
        </p:txBody>
      </p:sp>
      <p:sp>
        <p:nvSpPr>
          <p:cNvPr id="672" name="Google Shape;672;p26"/>
          <p:cNvSpPr/>
          <p:nvPr/>
        </p:nvSpPr>
        <p:spPr>
          <a:xfrm>
            <a:off x="467544" y="5373216"/>
            <a:ext cx="2683784" cy="1094420"/>
          </a:xfrm>
          <a:prstGeom prst="rect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INASISTENCIA O IRREGULARIDADES EN EL TRABAJO QUE IMPIDAN GRAVEMENTE EL PROCESO DE PRODUCCIÓN</a:t>
            </a:r>
            <a:endParaRPr/>
          </a:p>
        </p:txBody>
      </p:sp>
      <p:sp>
        <p:nvSpPr>
          <p:cNvPr id="673" name="Google Shape;673;p26"/>
          <p:cNvSpPr/>
          <p:nvPr/>
        </p:nvSpPr>
        <p:spPr>
          <a:xfrm rot="5400000">
            <a:off x="485546" y="1754814"/>
            <a:ext cx="180020" cy="36004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6"/>
          <p:cNvSpPr/>
          <p:nvPr/>
        </p:nvSpPr>
        <p:spPr>
          <a:xfrm rot="5400000">
            <a:off x="2141730" y="1754814"/>
            <a:ext cx="180020" cy="36004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6"/>
          <p:cNvSpPr/>
          <p:nvPr/>
        </p:nvSpPr>
        <p:spPr>
          <a:xfrm rot="5400000">
            <a:off x="1277634" y="1754814"/>
            <a:ext cx="180020" cy="36004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6"/>
          <p:cNvSpPr/>
          <p:nvPr/>
        </p:nvSpPr>
        <p:spPr>
          <a:xfrm rot="5400000">
            <a:off x="2933818" y="1754814"/>
            <a:ext cx="180020" cy="36004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6"/>
          <p:cNvSpPr/>
          <p:nvPr/>
        </p:nvSpPr>
        <p:spPr>
          <a:xfrm>
            <a:off x="4355976" y="1412776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6"/>
          <p:cNvSpPr/>
          <p:nvPr/>
        </p:nvSpPr>
        <p:spPr>
          <a:xfrm>
            <a:off x="4355976" y="2708920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6"/>
          <p:cNvSpPr/>
          <p:nvPr/>
        </p:nvSpPr>
        <p:spPr>
          <a:xfrm>
            <a:off x="4355976" y="4005064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6"/>
          <p:cNvSpPr/>
          <p:nvPr/>
        </p:nvSpPr>
        <p:spPr>
          <a:xfrm>
            <a:off x="4355976" y="5157192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6"/>
          <p:cNvSpPr/>
          <p:nvPr/>
        </p:nvSpPr>
        <p:spPr>
          <a:xfrm>
            <a:off x="4355976" y="6165304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6"/>
          <p:cNvSpPr/>
          <p:nvPr/>
        </p:nvSpPr>
        <p:spPr>
          <a:xfrm>
            <a:off x="323528" y="3068960"/>
            <a:ext cx="2952328" cy="360040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S Juan Pablo II" id="683" name="Google Shape;6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454" y="731587"/>
            <a:ext cx="3331104" cy="25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7"/>
          <p:cNvSpPr/>
          <p:nvPr/>
        </p:nvSpPr>
        <p:spPr>
          <a:xfrm>
            <a:off x="595893" y="3620432"/>
            <a:ext cx="1728192" cy="1428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NEGOCIACIÓN</a:t>
            </a: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5209713" y="5049192"/>
            <a:ext cx="1512168" cy="1428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MEDIACIÓN</a:t>
            </a: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3154541" y="5049192"/>
            <a:ext cx="1571636" cy="1428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CONCILIACIÓN</a:t>
            </a: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7297945" y="5049192"/>
            <a:ext cx="1571636" cy="14287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ARBITRAJE</a:t>
            </a: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4416856" y="2924944"/>
            <a:ext cx="3097113" cy="972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INTERVENCIÓN DE TERCERAS PERSONAS</a:t>
            </a: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379621" y="1244143"/>
            <a:ext cx="2160488" cy="132076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INTERVENCIÓN DE TERCERAS PERSONAS </a:t>
            </a:r>
            <a:endParaRPr/>
          </a:p>
        </p:txBody>
      </p:sp>
      <p:cxnSp>
        <p:nvCxnSpPr>
          <p:cNvPr id="695" name="Google Shape;695;p27"/>
          <p:cNvCxnSpPr>
            <a:stCxn id="693" idx="2"/>
            <a:endCxn id="690" idx="0"/>
          </p:cNvCxnSpPr>
          <p:nvPr/>
        </p:nvCxnSpPr>
        <p:spPr>
          <a:xfrm>
            <a:off x="5965412" y="3897064"/>
            <a:ext cx="300" cy="115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6" name="Google Shape;696;p27"/>
          <p:cNvCxnSpPr>
            <a:stCxn id="694" idx="2"/>
            <a:endCxn id="689" idx="0"/>
          </p:cNvCxnSpPr>
          <p:nvPr/>
        </p:nvCxnSpPr>
        <p:spPr>
          <a:xfrm>
            <a:off x="1459865" y="2564904"/>
            <a:ext cx="0" cy="1055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7" name="Google Shape;697;p27"/>
          <p:cNvSpPr/>
          <p:nvPr/>
        </p:nvSpPr>
        <p:spPr>
          <a:xfrm>
            <a:off x="2339752" y="200015"/>
            <a:ext cx="6480175" cy="504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PROCEDIMIENTOS DE RESOLUCIÓN DE CONFLICTOS</a:t>
            </a:r>
            <a:b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27"/>
          <p:cNvCxnSpPr>
            <a:stCxn id="693" idx="2"/>
            <a:endCxn id="691" idx="0"/>
          </p:cNvCxnSpPr>
          <p:nvPr/>
        </p:nvCxnSpPr>
        <p:spPr>
          <a:xfrm rot="5400000">
            <a:off x="4376912" y="3460564"/>
            <a:ext cx="1152000" cy="2025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99" name="Google Shape;699;p27"/>
          <p:cNvCxnSpPr>
            <a:stCxn id="693" idx="2"/>
            <a:endCxn id="692" idx="0"/>
          </p:cNvCxnSpPr>
          <p:nvPr/>
        </p:nvCxnSpPr>
        <p:spPr>
          <a:xfrm flipH="1" rot="-5400000">
            <a:off x="6448562" y="3413914"/>
            <a:ext cx="1152000" cy="21183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700" name="Google Shape;7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8"/>
          <p:cNvSpPr/>
          <p:nvPr/>
        </p:nvSpPr>
        <p:spPr>
          <a:xfrm>
            <a:off x="2195736" y="125235"/>
            <a:ext cx="6768752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PROCEDIMIENTOS DE SOLUCIÓN EXTRAJUDICIALES </a:t>
            </a:r>
            <a:endParaRPr/>
          </a:p>
        </p:txBody>
      </p:sp>
      <p:sp>
        <p:nvSpPr>
          <p:cNvPr id="707" name="Google Shape;707;p28"/>
          <p:cNvSpPr/>
          <p:nvPr/>
        </p:nvSpPr>
        <p:spPr>
          <a:xfrm>
            <a:off x="323528" y="836712"/>
            <a:ext cx="8568952" cy="5489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RESOLUCIONES EXTRAJUDICIALES</a:t>
            </a:r>
            <a:endParaRPr/>
          </a:p>
        </p:txBody>
      </p:sp>
      <p:sp>
        <p:nvSpPr>
          <p:cNvPr id="708" name="Google Shape;708;p28"/>
          <p:cNvSpPr/>
          <p:nvPr/>
        </p:nvSpPr>
        <p:spPr>
          <a:xfrm>
            <a:off x="323528" y="1988840"/>
            <a:ext cx="2664296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CONCILIACIÓN </a:t>
            </a:r>
            <a:endParaRPr/>
          </a:p>
        </p:txBody>
      </p:sp>
      <p:sp>
        <p:nvSpPr>
          <p:cNvPr id="709" name="Google Shape;709;p28"/>
          <p:cNvSpPr/>
          <p:nvPr/>
        </p:nvSpPr>
        <p:spPr>
          <a:xfrm>
            <a:off x="3461175" y="1988840"/>
            <a:ext cx="2839017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MEDIACIÓN</a:t>
            </a:r>
            <a:endParaRPr/>
          </a:p>
        </p:txBody>
      </p:sp>
      <p:sp>
        <p:nvSpPr>
          <p:cNvPr id="710" name="Google Shape;710;p28"/>
          <p:cNvSpPr/>
          <p:nvPr/>
        </p:nvSpPr>
        <p:spPr>
          <a:xfrm>
            <a:off x="6876256" y="1988840"/>
            <a:ext cx="2016224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ARBITRAJE</a:t>
            </a:r>
            <a:endParaRPr/>
          </a:p>
        </p:txBody>
      </p:sp>
      <p:sp>
        <p:nvSpPr>
          <p:cNvPr id="711" name="Google Shape;711;p28"/>
          <p:cNvSpPr/>
          <p:nvPr/>
        </p:nvSpPr>
        <p:spPr>
          <a:xfrm>
            <a:off x="334126" y="2850101"/>
            <a:ext cx="2653698" cy="33152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 intenta que las partes lleguen a un acuerdo.</a:t>
            </a:r>
            <a:endParaRPr/>
          </a:p>
          <a:p>
            <a:pPr indent="-1016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 conciliador es neutral y no aporta soluciones, solo facilita la negociación.</a:t>
            </a:r>
            <a:endParaRPr/>
          </a:p>
          <a:p>
            <a:pPr indent="-1016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La conciliación es obligatoria en determinados procesos y se realiza ante el SMAC (Servicio de Mediación Arbitraje y Conciliación). </a:t>
            </a:r>
            <a:endParaRPr/>
          </a:p>
        </p:txBody>
      </p:sp>
      <p:sp>
        <p:nvSpPr>
          <p:cNvPr id="712" name="Google Shape;712;p28"/>
          <p:cNvSpPr/>
          <p:nvPr/>
        </p:nvSpPr>
        <p:spPr>
          <a:xfrm>
            <a:off x="3461175" y="2850102"/>
            <a:ext cx="2839017" cy="331520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01600" lvl="0" marL="952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Las partes nombran a un mediador que no tiene poderes decisorios pero ofrece propuestas de acuerdo razonables para solucionar las diferencias. </a:t>
            </a:r>
            <a:endParaRPr/>
          </a:p>
          <a:p>
            <a:pPr indent="-101600" lvl="0" marL="952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un conflicto colectivo, este servicio lo realiza el SMAC.</a:t>
            </a:r>
            <a:endParaRPr/>
          </a:p>
        </p:txBody>
      </p:sp>
      <p:sp>
        <p:nvSpPr>
          <p:cNvPr id="713" name="Google Shape;713;p28"/>
          <p:cNvSpPr/>
          <p:nvPr/>
        </p:nvSpPr>
        <p:spPr>
          <a:xfrm>
            <a:off x="6804249" y="3068960"/>
            <a:ext cx="2160240" cy="309634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partes designan a uno o más árbitros y se someten, de mutuo acuerdo, a la solución que decida el árbitro (laudo arbitral), que tiene fuerza vinculante para ambas partes. </a:t>
            </a:r>
            <a:endParaRPr/>
          </a:p>
        </p:txBody>
      </p:sp>
      <p:cxnSp>
        <p:nvCxnSpPr>
          <p:cNvPr id="714" name="Google Shape;714;p28"/>
          <p:cNvCxnSpPr>
            <a:stCxn id="708" idx="2"/>
            <a:endCxn id="711" idx="0"/>
          </p:cNvCxnSpPr>
          <p:nvPr/>
        </p:nvCxnSpPr>
        <p:spPr>
          <a:xfrm>
            <a:off x="1655676" y="2492896"/>
            <a:ext cx="5400" cy="35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5" name="Google Shape;715;p28"/>
          <p:cNvCxnSpPr>
            <a:stCxn id="709" idx="2"/>
            <a:endCxn id="712" idx="0"/>
          </p:cNvCxnSpPr>
          <p:nvPr/>
        </p:nvCxnSpPr>
        <p:spPr>
          <a:xfrm>
            <a:off x="4880684" y="2492896"/>
            <a:ext cx="0" cy="35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16" name="Google Shape;716;p28"/>
          <p:cNvCxnSpPr>
            <a:stCxn id="710" idx="2"/>
            <a:endCxn id="713" idx="0"/>
          </p:cNvCxnSpPr>
          <p:nvPr/>
        </p:nvCxnSpPr>
        <p:spPr>
          <a:xfrm>
            <a:off x="7884368" y="2492896"/>
            <a:ext cx="0" cy="576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17" name="Google Shape;717;p28"/>
          <p:cNvSpPr/>
          <p:nvPr/>
        </p:nvSpPr>
        <p:spPr>
          <a:xfrm rot="5400000">
            <a:off x="1511660" y="1435245"/>
            <a:ext cx="288032" cy="504056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8"/>
          <p:cNvSpPr/>
          <p:nvPr/>
        </p:nvSpPr>
        <p:spPr>
          <a:xfrm rot="5400000">
            <a:off x="7776356" y="1448780"/>
            <a:ext cx="288032" cy="504056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8"/>
          <p:cNvSpPr/>
          <p:nvPr/>
        </p:nvSpPr>
        <p:spPr>
          <a:xfrm rot="5400000">
            <a:off x="4680012" y="1448780"/>
            <a:ext cx="288032" cy="504056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S Juan Pablo II" id="720" name="Google Shape;7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9"/>
          <p:cNvSpPr/>
          <p:nvPr/>
        </p:nvSpPr>
        <p:spPr>
          <a:xfrm>
            <a:off x="0" y="0"/>
            <a:ext cx="91440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9"/>
          <p:cNvSpPr/>
          <p:nvPr/>
        </p:nvSpPr>
        <p:spPr>
          <a:xfrm>
            <a:off x="2123728" y="836712"/>
            <a:ext cx="4291410" cy="576064"/>
          </a:xfrm>
          <a:prstGeom prst="frame">
            <a:avLst>
              <a:gd fmla="val 12500" name="adj1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NEGOCIACIÓN POR POSICIONES</a:t>
            </a:r>
            <a:endParaRPr/>
          </a:p>
        </p:txBody>
      </p:sp>
      <p:sp>
        <p:nvSpPr>
          <p:cNvPr id="727" name="Google Shape;727;p29"/>
          <p:cNvSpPr/>
          <p:nvPr/>
        </p:nvSpPr>
        <p:spPr>
          <a:xfrm>
            <a:off x="7164288" y="764704"/>
            <a:ext cx="1584176" cy="10081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PARTE TOMA UNA POSICIÓN </a:t>
            </a:r>
            <a:endParaRPr/>
          </a:p>
        </p:txBody>
      </p:sp>
      <p:sp>
        <p:nvSpPr>
          <p:cNvPr id="728" name="Google Shape;728;p29"/>
          <p:cNvSpPr/>
          <p:nvPr/>
        </p:nvSpPr>
        <p:spPr>
          <a:xfrm>
            <a:off x="323528" y="2276872"/>
            <a:ext cx="1872208" cy="11521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NEGOCIADOR DEFIENDE SU POSTURA Y ATACA LA DEL CONTRARIO</a:t>
            </a:r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6876256" y="2276872"/>
            <a:ext cx="1944216" cy="11521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NEGOCIADORES SON CONDESCENDIENTES, BUSCAN LA MEJOR SOLUCIÓN </a:t>
            </a:r>
            <a:endParaRPr/>
          </a:p>
        </p:txBody>
      </p:sp>
      <p:sp>
        <p:nvSpPr>
          <p:cNvPr id="730" name="Google Shape;730;p29"/>
          <p:cNvSpPr/>
          <p:nvPr/>
        </p:nvSpPr>
        <p:spPr>
          <a:xfrm>
            <a:off x="3131840" y="1700808"/>
            <a:ext cx="295232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EXISTEN DOS FORMAS EXTREMAS DE POSICIONARSE </a:t>
            </a:r>
            <a:endParaRPr/>
          </a:p>
        </p:txBody>
      </p:sp>
      <p:sp>
        <p:nvSpPr>
          <p:cNvPr id="731" name="Google Shape;731;p29"/>
          <p:cNvSpPr/>
          <p:nvPr/>
        </p:nvSpPr>
        <p:spPr>
          <a:xfrm>
            <a:off x="5076056" y="2996952"/>
            <a:ext cx="1368152" cy="5000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</a:t>
            </a:r>
            <a:endParaRPr/>
          </a:p>
        </p:txBody>
      </p:sp>
      <p:sp>
        <p:nvSpPr>
          <p:cNvPr id="732" name="Google Shape;732;p29"/>
          <p:cNvSpPr/>
          <p:nvPr/>
        </p:nvSpPr>
        <p:spPr>
          <a:xfrm>
            <a:off x="5076056" y="3789041"/>
            <a:ext cx="3786214" cy="650921"/>
          </a:xfrm>
          <a:prstGeom prst="rect">
            <a:avLst/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NEGOCIACION COLABORATIVA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(YO GANO/TU GANAS)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9"/>
          <p:cNvSpPr/>
          <p:nvPr/>
        </p:nvSpPr>
        <p:spPr>
          <a:xfrm>
            <a:off x="2699792" y="2996952"/>
            <a:ext cx="1356720" cy="5000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INFLEXIBLE</a:t>
            </a:r>
            <a:endParaRPr/>
          </a:p>
        </p:txBody>
      </p:sp>
      <p:sp>
        <p:nvSpPr>
          <p:cNvPr id="734" name="Google Shape;734;p29"/>
          <p:cNvSpPr/>
          <p:nvPr/>
        </p:nvSpPr>
        <p:spPr>
          <a:xfrm>
            <a:off x="323528" y="3789040"/>
            <a:ext cx="3744416" cy="648071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NEGOCIACIÓN COMPETITIVA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(YO GANO/TU PIERDES)</a:t>
            </a:r>
            <a:endParaRPr/>
          </a:p>
        </p:txBody>
      </p:sp>
      <p:sp>
        <p:nvSpPr>
          <p:cNvPr id="735" name="Google Shape;735;p29"/>
          <p:cNvSpPr/>
          <p:nvPr/>
        </p:nvSpPr>
        <p:spPr>
          <a:xfrm>
            <a:off x="323529" y="4437110"/>
            <a:ext cx="3744415" cy="2232249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Características: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participantes son adversarios.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parte gana y la otra, pierde.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desconfía del otro.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emplean tácticas duras: amenazas.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contrarrestan con argumentos.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intenta sacar el mayor beneficio.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acuerdo exige una ganancia.</a:t>
            </a:r>
            <a:endParaRPr/>
          </a:p>
        </p:txBody>
      </p:sp>
      <p:sp>
        <p:nvSpPr>
          <p:cNvPr id="736" name="Google Shape;736;p29"/>
          <p:cNvSpPr/>
          <p:nvPr/>
        </p:nvSpPr>
        <p:spPr>
          <a:xfrm>
            <a:off x="5072063" y="4437112"/>
            <a:ext cx="3786187" cy="2206576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Características: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participantes son «amistosos».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objetivo es aumentar los beneficios para las partes.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dos partes pueden ganar.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confía en el otro.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insiste en el acuerdo.</a:t>
            </a:r>
            <a:endParaRPr/>
          </a:p>
          <a:p>
            <a:pPr indent="-179388" lvl="0" marL="1793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intenta cubrir las necesidades de la otra parte.</a:t>
            </a:r>
            <a:endParaRPr/>
          </a:p>
        </p:txBody>
      </p:sp>
      <p:cxnSp>
        <p:nvCxnSpPr>
          <p:cNvPr id="737" name="Google Shape;737;p29"/>
          <p:cNvCxnSpPr>
            <a:stCxn id="730" idx="2"/>
            <a:endCxn id="733" idx="0"/>
          </p:cNvCxnSpPr>
          <p:nvPr/>
        </p:nvCxnSpPr>
        <p:spPr>
          <a:xfrm rot="5400000">
            <a:off x="3705004" y="2093888"/>
            <a:ext cx="576000" cy="1230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8" name="Google Shape;738;p29"/>
          <p:cNvCxnSpPr>
            <a:stCxn id="730" idx="2"/>
            <a:endCxn id="731" idx="0"/>
          </p:cNvCxnSpPr>
          <p:nvPr/>
        </p:nvCxnSpPr>
        <p:spPr>
          <a:xfrm flipH="1" rot="-5400000">
            <a:off x="4896004" y="2132888"/>
            <a:ext cx="576000" cy="11520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9" name="Google Shape;739;p29"/>
          <p:cNvCxnSpPr>
            <a:stCxn id="733" idx="1"/>
            <a:endCxn id="728" idx="3"/>
          </p:cNvCxnSpPr>
          <p:nvPr/>
        </p:nvCxnSpPr>
        <p:spPr>
          <a:xfrm rot="10800000">
            <a:off x="2195792" y="2853085"/>
            <a:ext cx="504000" cy="393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0" name="Google Shape;740;p29"/>
          <p:cNvCxnSpPr>
            <a:stCxn id="731" idx="3"/>
            <a:endCxn id="729" idx="1"/>
          </p:cNvCxnSpPr>
          <p:nvPr/>
        </p:nvCxnSpPr>
        <p:spPr>
          <a:xfrm flipH="1" rot="10800000">
            <a:off x="6444208" y="2853085"/>
            <a:ext cx="432000" cy="393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1" name="Google Shape;741;p29"/>
          <p:cNvCxnSpPr>
            <a:stCxn id="728" idx="1"/>
            <a:endCxn id="734" idx="0"/>
          </p:cNvCxnSpPr>
          <p:nvPr/>
        </p:nvCxnSpPr>
        <p:spPr>
          <a:xfrm>
            <a:off x="323528" y="2852936"/>
            <a:ext cx="1872300" cy="936000"/>
          </a:xfrm>
          <a:prstGeom prst="bentConnector4">
            <a:avLst>
              <a:gd fmla="val -12209" name="adj1"/>
              <a:gd fmla="val 80778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2" name="Google Shape;742;p29"/>
          <p:cNvCxnSpPr>
            <a:stCxn id="729" idx="3"/>
            <a:endCxn id="732" idx="0"/>
          </p:cNvCxnSpPr>
          <p:nvPr/>
        </p:nvCxnSpPr>
        <p:spPr>
          <a:xfrm flipH="1">
            <a:off x="6969172" y="2852936"/>
            <a:ext cx="1851300" cy="936000"/>
          </a:xfrm>
          <a:prstGeom prst="bentConnector4">
            <a:avLst>
              <a:gd fmla="val -12348" name="adj1"/>
              <a:gd fmla="val 80778" name="adj2"/>
            </a:avLst>
          </a:prstGeom>
          <a:noFill/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3" name="Google Shape;743;p29"/>
          <p:cNvSpPr/>
          <p:nvPr/>
        </p:nvSpPr>
        <p:spPr>
          <a:xfrm>
            <a:off x="2895501" y="109871"/>
            <a:ext cx="4268787" cy="54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NEGOCIACIÓN</a:t>
            </a:r>
            <a:endParaRPr/>
          </a:p>
        </p:txBody>
      </p:sp>
      <p:cxnSp>
        <p:nvCxnSpPr>
          <p:cNvPr id="744" name="Google Shape;744;p29"/>
          <p:cNvCxnSpPr>
            <a:stCxn id="726" idx="3"/>
            <a:endCxn id="727" idx="1"/>
          </p:cNvCxnSpPr>
          <p:nvPr/>
        </p:nvCxnSpPr>
        <p:spPr>
          <a:xfrm>
            <a:off x="6415138" y="1124744"/>
            <a:ext cx="749100" cy="144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45" name="Google Shape;745;p29"/>
          <p:cNvCxnSpPr>
            <a:stCxn id="727" idx="2"/>
            <a:endCxn id="730" idx="3"/>
          </p:cNvCxnSpPr>
          <p:nvPr/>
        </p:nvCxnSpPr>
        <p:spPr>
          <a:xfrm rot="5400000">
            <a:off x="6876226" y="980666"/>
            <a:ext cx="288000" cy="18723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746" name="Google Shape;7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916832"/>
            <a:ext cx="3168352" cy="162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51520" y="1052736"/>
            <a:ext cx="2376264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REPRESENTACIÓN COLECTIVA SINDICAL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3923929" y="1268760"/>
            <a:ext cx="1440160" cy="504056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EJERCE A TRAVÉS DE</a:t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5940152" y="1196752"/>
            <a:ext cx="1765994" cy="64807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SINDICATOS</a:t>
            </a:r>
            <a:endParaRPr b="1"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546821" y="4653311"/>
            <a:ext cx="2016472" cy="86424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LEY ORGÁNICA DE LIBERTAD SINDICAL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611560" y="3140968"/>
            <a:ext cx="1657350" cy="288033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REGULADA POR</a:t>
            </a:r>
            <a:endParaRPr/>
          </a:p>
        </p:txBody>
      </p:sp>
      <p:cxnSp>
        <p:nvCxnSpPr>
          <p:cNvPr id="126" name="Google Shape;126;p3"/>
          <p:cNvCxnSpPr>
            <a:stCxn id="121" idx="2"/>
            <a:endCxn id="125" idx="0"/>
          </p:cNvCxnSpPr>
          <p:nvPr/>
        </p:nvCxnSpPr>
        <p:spPr>
          <a:xfrm flipH="1" rot="-5400000">
            <a:off x="863952" y="2564540"/>
            <a:ext cx="11520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7" name="Google Shape;127;p3"/>
          <p:cNvCxnSpPr>
            <a:stCxn id="125" idx="2"/>
            <a:endCxn id="124" idx="0"/>
          </p:cNvCxnSpPr>
          <p:nvPr/>
        </p:nvCxnSpPr>
        <p:spPr>
          <a:xfrm flipH="1" rot="-5400000">
            <a:off x="1385485" y="3483751"/>
            <a:ext cx="1224300" cy="1114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8" name="Google Shape;128;p3"/>
          <p:cNvSpPr/>
          <p:nvPr/>
        </p:nvSpPr>
        <p:spPr>
          <a:xfrm>
            <a:off x="5147221" y="3429322"/>
            <a:ext cx="3671441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DERECHO A FUNDAR SINDICATOS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5147221" y="4077394"/>
            <a:ext cx="3671441" cy="64881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DERECHO A AFILIARSE O NO A UN SINDICATO</a:t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5148064" y="4869482"/>
            <a:ext cx="3671441" cy="86491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DERECHO A ELEGIR LIBREMENTE A SUS REPRESENTANTES POR PARTE DE CADA AFILIADO DENTRO DE CADA SINDICATO</a:t>
            </a: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5148064" y="5877272"/>
            <a:ext cx="3671441" cy="5763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DERECHO A EJERCER LA ACTIVIDAD SINDICAL</a:t>
            </a:r>
            <a:endParaRPr/>
          </a:p>
        </p:txBody>
      </p:sp>
      <p:cxnSp>
        <p:nvCxnSpPr>
          <p:cNvPr id="132" name="Google Shape;132;p3"/>
          <p:cNvCxnSpPr>
            <a:stCxn id="124" idx="3"/>
            <a:endCxn id="128" idx="1"/>
          </p:cNvCxnSpPr>
          <p:nvPr/>
        </p:nvCxnSpPr>
        <p:spPr>
          <a:xfrm flipH="1" rot="10800000">
            <a:off x="3563293" y="3681433"/>
            <a:ext cx="1584000" cy="1404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3" name="Google Shape;133;p3"/>
          <p:cNvCxnSpPr>
            <a:stCxn id="124" idx="3"/>
            <a:endCxn id="131" idx="1"/>
          </p:cNvCxnSpPr>
          <p:nvPr/>
        </p:nvCxnSpPr>
        <p:spPr>
          <a:xfrm>
            <a:off x="3563293" y="5085433"/>
            <a:ext cx="1584900" cy="1080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" name="Google Shape;134;p3"/>
          <p:cNvCxnSpPr>
            <a:stCxn id="124" idx="3"/>
            <a:endCxn id="129" idx="1"/>
          </p:cNvCxnSpPr>
          <p:nvPr/>
        </p:nvCxnSpPr>
        <p:spPr>
          <a:xfrm flipH="1" rot="10800000">
            <a:off x="3563293" y="4401733"/>
            <a:ext cx="1584000" cy="683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5" name="Google Shape;135;p3"/>
          <p:cNvCxnSpPr>
            <a:stCxn id="124" idx="3"/>
            <a:endCxn id="130" idx="1"/>
          </p:cNvCxnSpPr>
          <p:nvPr/>
        </p:nvCxnSpPr>
        <p:spPr>
          <a:xfrm>
            <a:off x="3563293" y="5085433"/>
            <a:ext cx="1584900" cy="216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" name="Google Shape;136;p3"/>
          <p:cNvSpPr/>
          <p:nvPr/>
        </p:nvSpPr>
        <p:spPr>
          <a:xfrm>
            <a:off x="2235027" y="67646"/>
            <a:ext cx="6645275" cy="574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COLECTIVA SINDICAL</a:t>
            </a:r>
            <a:endParaRPr/>
          </a:p>
        </p:txBody>
      </p:sp>
      <p:cxnSp>
        <p:nvCxnSpPr>
          <p:cNvPr id="137" name="Google Shape;137;p3"/>
          <p:cNvCxnSpPr>
            <a:stCxn id="121" idx="3"/>
            <a:endCxn id="122" idx="1"/>
          </p:cNvCxnSpPr>
          <p:nvPr/>
        </p:nvCxnSpPr>
        <p:spPr>
          <a:xfrm>
            <a:off x="2627784" y="1520788"/>
            <a:ext cx="1296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3"/>
          <p:cNvCxnSpPr>
            <a:stCxn id="122" idx="3"/>
            <a:endCxn id="123" idx="1"/>
          </p:cNvCxnSpPr>
          <p:nvPr/>
        </p:nvCxnSpPr>
        <p:spPr>
          <a:xfrm>
            <a:off x="5364089" y="1520788"/>
            <a:ext cx="576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CES Juan Pablo II" id="139" name="Google Shape;1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/>
          <p:nvPr/>
        </p:nvSpPr>
        <p:spPr>
          <a:xfrm>
            <a:off x="170863" y="862515"/>
            <a:ext cx="1871581" cy="9361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PREPARATORIA</a:t>
            </a:r>
            <a:endParaRPr/>
          </a:p>
        </p:txBody>
      </p:sp>
      <p:sp>
        <p:nvSpPr>
          <p:cNvPr id="752" name="Google Shape;752;p30"/>
          <p:cNvSpPr/>
          <p:nvPr/>
        </p:nvSpPr>
        <p:spPr>
          <a:xfrm>
            <a:off x="2306409" y="862515"/>
            <a:ext cx="1960188" cy="9361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FASE DE TANTEO</a:t>
            </a:r>
            <a:endParaRPr/>
          </a:p>
        </p:txBody>
      </p:sp>
      <p:sp>
        <p:nvSpPr>
          <p:cNvPr id="753" name="Google Shape;753;p30"/>
          <p:cNvSpPr/>
          <p:nvPr/>
        </p:nvSpPr>
        <p:spPr>
          <a:xfrm>
            <a:off x="4530560" y="862515"/>
            <a:ext cx="2331143" cy="9361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DE ALTERNATIVAS Y/O SOLUCIONES</a:t>
            </a:r>
            <a:endParaRPr/>
          </a:p>
        </p:txBody>
      </p:sp>
      <p:sp>
        <p:nvSpPr>
          <p:cNvPr id="754" name="Google Shape;754;p30"/>
          <p:cNvSpPr/>
          <p:nvPr/>
        </p:nvSpPr>
        <p:spPr>
          <a:xfrm>
            <a:off x="7125666" y="862515"/>
            <a:ext cx="1779528" cy="9361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CIERRE</a:t>
            </a:r>
            <a:endParaRPr/>
          </a:p>
        </p:txBody>
      </p:sp>
      <p:sp>
        <p:nvSpPr>
          <p:cNvPr id="755" name="Google Shape;755;p30"/>
          <p:cNvSpPr/>
          <p:nvPr/>
        </p:nvSpPr>
        <p:spPr>
          <a:xfrm>
            <a:off x="209485" y="2277443"/>
            <a:ext cx="1871582" cy="2101638"/>
          </a:xfrm>
          <a:prstGeom prst="flowChartAlternateProcess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 ANALIZA  EL CONFLICTO, LOS OBJETIVOS Y SE PREPARAN LAS ESTRATEGIAS Y TÁCTICAS POR AMBAS PARTES.</a:t>
            </a:r>
            <a:endParaRPr/>
          </a:p>
        </p:txBody>
      </p:sp>
      <p:sp>
        <p:nvSpPr>
          <p:cNvPr id="756" name="Google Shape;756;p30"/>
          <p:cNvSpPr/>
          <p:nvPr/>
        </p:nvSpPr>
        <p:spPr>
          <a:xfrm>
            <a:off x="2345030" y="2277443"/>
            <a:ext cx="1960189" cy="2101638"/>
          </a:xfrm>
          <a:prstGeom prst="flowChartAlternateProcess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ESTABLECEN LOS LÍMITES Y LOS OBJETIVOS DE LA NEGOCIACIÓN. LAS POSTURAS SE MANTIENEN FIRMES, HAY POCAS CONCESIONES.</a:t>
            </a:r>
            <a:endParaRPr/>
          </a:p>
        </p:txBody>
      </p:sp>
      <p:sp>
        <p:nvSpPr>
          <p:cNvPr id="757" name="Google Shape;757;p30"/>
          <p:cNvSpPr/>
          <p:nvPr/>
        </p:nvSpPr>
        <p:spPr>
          <a:xfrm>
            <a:off x="4569182" y="2348880"/>
            <a:ext cx="2331144" cy="2039825"/>
          </a:xfrm>
          <a:prstGeom prst="flowChartAlternateProcess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PROPUESTAS  Y CONTRAPROPUESTAS SE MATERIALIZAN.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GENERAN ALTERNATIVAS Y SOLUCIONES PARA SER DISCUTIDAS Y SELECCIONADAS</a:t>
            </a:r>
            <a:endParaRPr/>
          </a:p>
        </p:txBody>
      </p:sp>
      <p:sp>
        <p:nvSpPr>
          <p:cNvPr id="758" name="Google Shape;758;p30"/>
          <p:cNvSpPr/>
          <p:nvPr/>
        </p:nvSpPr>
        <p:spPr>
          <a:xfrm>
            <a:off x="7164288" y="2348880"/>
            <a:ext cx="1741398" cy="2039825"/>
          </a:xfrm>
          <a:prstGeom prst="flowChartAlternateProcess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BREVE E INTENSA. SE PRODUCE CUANDO UNA DE LAS PARTES HA CONSUMIDO EL TIEMPO DEL QUE DISPONÍA</a:t>
            </a:r>
            <a:endParaRPr/>
          </a:p>
        </p:txBody>
      </p:sp>
      <p:sp>
        <p:nvSpPr>
          <p:cNvPr id="759" name="Google Shape;759;p30"/>
          <p:cNvSpPr txBox="1"/>
          <p:nvPr/>
        </p:nvSpPr>
        <p:spPr>
          <a:xfrm>
            <a:off x="8584698" y="1520610"/>
            <a:ext cx="512693" cy="5000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0"/>
          <p:cNvSpPr/>
          <p:nvPr/>
        </p:nvSpPr>
        <p:spPr>
          <a:xfrm>
            <a:off x="2438642" y="116632"/>
            <a:ext cx="5483225" cy="432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 DE LA NEGOCIACIÓN</a:t>
            </a:r>
            <a:endParaRPr/>
          </a:p>
        </p:txBody>
      </p:sp>
      <p:sp>
        <p:nvSpPr>
          <p:cNvPr id="761" name="Google Shape;761;p30"/>
          <p:cNvSpPr/>
          <p:nvPr/>
        </p:nvSpPr>
        <p:spPr>
          <a:xfrm rot="5400000">
            <a:off x="1001259" y="1798724"/>
            <a:ext cx="288032" cy="432048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0"/>
          <p:cNvSpPr/>
          <p:nvPr/>
        </p:nvSpPr>
        <p:spPr>
          <a:xfrm rot="5400000">
            <a:off x="7890971" y="1834443"/>
            <a:ext cx="288032" cy="432048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0"/>
          <p:cNvSpPr/>
          <p:nvPr/>
        </p:nvSpPr>
        <p:spPr>
          <a:xfrm rot="5400000">
            <a:off x="5590738" y="1834443"/>
            <a:ext cx="288032" cy="432048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0"/>
          <p:cNvSpPr/>
          <p:nvPr/>
        </p:nvSpPr>
        <p:spPr>
          <a:xfrm rot="5400000">
            <a:off x="3181108" y="1798724"/>
            <a:ext cx="288032" cy="432048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030" y="4497760"/>
            <a:ext cx="4555296" cy="2259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766" name="Google Shape;7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conflicto" id="771" name="Google Shape;7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4174627"/>
            <a:ext cx="2376264" cy="247495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1"/>
          <p:cNvSpPr/>
          <p:nvPr/>
        </p:nvSpPr>
        <p:spPr>
          <a:xfrm>
            <a:off x="378053" y="740048"/>
            <a:ext cx="8424936" cy="108012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Y ahora… ¿Cuál piensas que es la mejor estrategia para resolver un conflicto? </a:t>
            </a:r>
            <a:endParaRPr/>
          </a:p>
        </p:txBody>
      </p:sp>
      <p:sp>
        <p:nvSpPr>
          <p:cNvPr id="773" name="Google Shape;773;p31"/>
          <p:cNvSpPr/>
          <p:nvPr/>
        </p:nvSpPr>
        <p:spPr>
          <a:xfrm>
            <a:off x="342049" y="1922506"/>
            <a:ext cx="8496944" cy="201622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invitamos a que visualices este breve y divertido vídeo donde podrás ver reflejado las diferentes estrategias que utilizan los distintos personajes para la resolución de su conflicto. ¿Y tú que prefieres? ¿Ganas tú o ganan todos?</a:t>
            </a:r>
            <a:endParaRPr/>
          </a:p>
        </p:txBody>
      </p:sp>
      <p:pic>
        <p:nvPicPr>
          <p:cNvPr id="774" name="Google Shape;774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936" y="4581128"/>
            <a:ext cx="1296144" cy="1296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nflicto" id="775" name="Google Shape;77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176" y="4174627"/>
            <a:ext cx="1944216" cy="24494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776" name="Google Shape;77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1979713" y="3193737"/>
            <a:ext cx="1296144" cy="64807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SECCIONES SINDICALES</a:t>
            </a:r>
            <a:endParaRPr/>
          </a:p>
        </p:txBody>
      </p:sp>
      <p:cxnSp>
        <p:nvCxnSpPr>
          <p:cNvPr id="145" name="Google Shape;145;p4"/>
          <p:cNvCxnSpPr>
            <a:stCxn id="144" idx="2"/>
            <a:endCxn id="146" idx="1"/>
          </p:cNvCxnSpPr>
          <p:nvPr/>
        </p:nvCxnSpPr>
        <p:spPr>
          <a:xfrm rot="5400000">
            <a:off x="994885" y="4201209"/>
            <a:ext cx="1992300" cy="1273500"/>
          </a:xfrm>
          <a:prstGeom prst="bentConnector4">
            <a:avLst>
              <a:gd fmla="val 35835" name="adj1"/>
              <a:gd fmla="val 117962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6" name="Google Shape;146;p4"/>
          <p:cNvSpPr/>
          <p:nvPr/>
        </p:nvSpPr>
        <p:spPr>
          <a:xfrm>
            <a:off x="1354144" y="5269685"/>
            <a:ext cx="7490155" cy="112907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EMPRESAS CON MÁS DE 250 TRABAJADORES Y QUE PERTENEZCAN A UN SINDICATO QUE TENGA AL MENOS UN REPRESENTANTE EN EL COMITÉ DE EMPRESA, ESTARÁN REPRESENTADAS POR DELEGADOS SINDICALES</a:t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467544" y="870450"/>
            <a:ext cx="2808312" cy="69649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TRABAJADORES AFILIADOS A UN SINDICATO</a:t>
            </a:r>
            <a:endParaRPr/>
          </a:p>
        </p:txBody>
      </p:sp>
      <p:cxnSp>
        <p:nvCxnSpPr>
          <p:cNvPr id="148" name="Google Shape;148;p4"/>
          <p:cNvCxnSpPr>
            <a:stCxn id="147" idx="2"/>
            <a:endCxn id="149" idx="0"/>
          </p:cNvCxnSpPr>
          <p:nvPr/>
        </p:nvCxnSpPr>
        <p:spPr>
          <a:xfrm rot="5400000">
            <a:off x="854100" y="1396547"/>
            <a:ext cx="847200" cy="1188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9" name="Google Shape;149;p4"/>
          <p:cNvSpPr/>
          <p:nvPr/>
        </p:nvSpPr>
        <p:spPr>
          <a:xfrm>
            <a:off x="215168" y="2414065"/>
            <a:ext cx="936799" cy="5040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PUEDEN CREAR</a:t>
            </a:r>
            <a:endParaRPr/>
          </a:p>
        </p:txBody>
      </p:sp>
      <p:cxnSp>
        <p:nvCxnSpPr>
          <p:cNvPr id="150" name="Google Shape;150;p4"/>
          <p:cNvCxnSpPr>
            <a:stCxn id="149" idx="2"/>
            <a:endCxn id="144" idx="1"/>
          </p:cNvCxnSpPr>
          <p:nvPr/>
        </p:nvCxnSpPr>
        <p:spPr>
          <a:xfrm flipH="1" rot="-5400000">
            <a:off x="1031717" y="2569971"/>
            <a:ext cx="599700" cy="129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1" name="Google Shape;151;p4"/>
          <p:cNvSpPr/>
          <p:nvPr/>
        </p:nvSpPr>
        <p:spPr>
          <a:xfrm>
            <a:off x="2483768" y="174726"/>
            <a:ext cx="6264696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REPRESENTATIVIDAD SINDICAL EN LA EMPRESA: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SECCIÓN  SINDICAL</a:t>
            </a:r>
            <a:endParaRPr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384" y="1412776"/>
            <a:ext cx="5100043" cy="3376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4.bp.blogspot.com/-lzQlE37kBkk/VMJdk6VQGKI/AAAAAAAAk1w/9PMP3_otrI0/s1600/representacion%2Bempresarial%2Btrabajo.jpg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124744"/>
            <a:ext cx="2952328" cy="1523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539552" y="2708920"/>
            <a:ext cx="2088232" cy="90867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DELEGADOS SINDICALES</a:t>
            </a:r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246757" y="4409678"/>
            <a:ext cx="2664297" cy="175562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REPRESENTAN A UN DETERMINADO SINDICATO EN UNA EMPRESA O CENTRO DE TRABAJO.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SON ELEGIDOS POR LAS SECCIONESSINDICALES</a:t>
            </a:r>
            <a:endParaRPr/>
          </a:p>
        </p:txBody>
      </p:sp>
      <p:grpSp>
        <p:nvGrpSpPr>
          <p:cNvPr id="161" name="Google Shape;161;p5"/>
          <p:cNvGrpSpPr/>
          <p:nvPr/>
        </p:nvGrpSpPr>
        <p:grpSpPr>
          <a:xfrm>
            <a:off x="1263650" y="3727326"/>
            <a:ext cx="620713" cy="646113"/>
            <a:chOff x="799" y="2592"/>
            <a:chExt cx="391" cy="407"/>
          </a:xfrm>
        </p:grpSpPr>
        <p:pic>
          <p:nvPicPr>
            <p:cNvPr id="162" name="Google Shape;16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9" y="2592"/>
              <a:ext cx="391" cy="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5"/>
            <p:cNvSpPr txBox="1"/>
            <p:nvPr/>
          </p:nvSpPr>
          <p:spPr>
            <a:xfrm>
              <a:off x="918" y="2693"/>
              <a:ext cx="159" cy="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5"/>
          <p:cNvSpPr/>
          <p:nvPr/>
        </p:nvSpPr>
        <p:spPr>
          <a:xfrm>
            <a:off x="4644008" y="1052736"/>
            <a:ext cx="4320480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MISMAS GARANTÍAS QUE LOS DELEGADOS DE PERSONAL Y MIEMBROS DEL COMITÉ DE EMPRESA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6516216" y="2132856"/>
            <a:ext cx="648072" cy="648072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716016" y="2852936"/>
            <a:ext cx="4248471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TENER ACCESO A LA MISMA INFORMACIÓN Y DOCUMENTACIÓN QUE LA EMPRESA PONGA A DISPOSICIÓN DEL COMITÉ DE EMPRESA</a:t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4716016" y="3933056"/>
            <a:ext cx="4248471" cy="10081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ASISTIR A LAS REUNIONES DE LOS COMITÉS DE EMPRESA Y DE LOS ÓRGANOS INTERNOS DE LA EMPRESA EN MATERIA DE SEGURIDAD E HIGIENE</a:t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4716016" y="5085184"/>
            <a:ext cx="4248472" cy="144016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 OÍDOS POR LA EMPRESA PREVIAMENTE A LA ADOPCIÓN DE MEDIDAS DE CARÁCTER COLECTIVO QUE AFECTEN A LOS TRABAJADORES Y ESPECIALMENTE EN LOS DESPIDOS Y SANCIONES</a:t>
            </a: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2843808" y="2924944"/>
            <a:ext cx="499292" cy="504056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339752" y="0"/>
            <a:ext cx="6804247" cy="764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REPRESENTATIVIDAD SINDICAL EN LA EMPRESA: </a:t>
            </a:r>
            <a:b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DELEGADOS SINDICALES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 rot="-5400000">
            <a:off x="899592" y="3573016"/>
            <a:ext cx="5688632" cy="5040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GARANTÍAS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4211960" y="1412776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211960" y="3140968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211960" y="4221088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211960" y="5589240"/>
            <a:ext cx="360040" cy="43204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S Juan Pablo II" id="176" name="Google Shape;17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251520" y="1916832"/>
            <a:ext cx="2664296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DELEGADOS DE PERSONAL</a:t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2771800" y="764704"/>
            <a:ext cx="3672408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COLECTIVA UNITARIA</a:t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6372200" y="1916832"/>
            <a:ext cx="2520950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COMITÉ DE EMPRESA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251520" y="3140968"/>
            <a:ext cx="2664296" cy="158417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DELEGADOS DE PERSONAL SON LOS REPRESENTANTES DE LOS TRABAJADORES EN EMPRESAS O CENTROS DE TRABAJO QUE TENGAN MENOS DE 50 TRABAJADORES.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372200" y="3212976"/>
            <a:ext cx="2520950" cy="14414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COMITÉ DE EMPRESA ES UN ÓRGANO DE EMPRESAS O CENTROS DE TRABAJO CON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 O MÁS TRABAJADORES</a:t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251520" y="5733256"/>
            <a:ext cx="8641630" cy="9361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NÚMERO DE MIEMBROS DEPENDERÁ DEL NÚMERO DE TRABAJADORES DE LA EMPRESA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CENTRO DE TRABAJO</a:t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 rot="5400000">
            <a:off x="1223628" y="4977172"/>
            <a:ext cx="720080" cy="504056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2627784" y="0"/>
            <a:ext cx="5832648" cy="69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COLECTIVA UNITARIA</a:t>
            </a:r>
            <a:endParaRPr/>
          </a:p>
        </p:txBody>
      </p:sp>
      <p:cxnSp>
        <p:nvCxnSpPr>
          <p:cNvPr id="189" name="Google Shape;189;p6"/>
          <p:cNvCxnSpPr>
            <a:stCxn id="182" idx="1"/>
            <a:endCxn id="181" idx="0"/>
          </p:cNvCxnSpPr>
          <p:nvPr/>
        </p:nvCxnSpPr>
        <p:spPr>
          <a:xfrm flipH="1">
            <a:off x="1583800" y="1124744"/>
            <a:ext cx="1188000" cy="792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0" name="Google Shape;190;p6"/>
          <p:cNvCxnSpPr>
            <a:stCxn id="182" idx="3"/>
            <a:endCxn id="183" idx="0"/>
          </p:cNvCxnSpPr>
          <p:nvPr/>
        </p:nvCxnSpPr>
        <p:spPr>
          <a:xfrm>
            <a:off x="6444208" y="1124744"/>
            <a:ext cx="1188600" cy="792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1" name="Google Shape;191;p6"/>
          <p:cNvCxnSpPr>
            <a:stCxn id="181" idx="2"/>
            <a:endCxn id="184" idx="0"/>
          </p:cNvCxnSpPr>
          <p:nvPr/>
        </p:nvCxnSpPr>
        <p:spPr>
          <a:xfrm>
            <a:off x="1583668" y="2708920"/>
            <a:ext cx="0" cy="43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2" name="Google Shape;192;p6"/>
          <p:cNvCxnSpPr>
            <a:stCxn id="183" idx="2"/>
            <a:endCxn id="185" idx="0"/>
          </p:cNvCxnSpPr>
          <p:nvPr/>
        </p:nvCxnSpPr>
        <p:spPr>
          <a:xfrm>
            <a:off x="7632675" y="2708920"/>
            <a:ext cx="0" cy="504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3" name="Google Shape;193;p6"/>
          <p:cNvSpPr/>
          <p:nvPr/>
        </p:nvSpPr>
        <p:spPr>
          <a:xfrm rot="5400000">
            <a:off x="7236296" y="4941168"/>
            <a:ext cx="792088" cy="504056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edia.tumblr.com/2715a92deda5ab89c756ad650fe5224b/tumblr_inline_mk9oy99dnd1qz4rgp.jpg" id="194" name="Google Shape;1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48" y="2204864"/>
            <a:ext cx="2880320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195" name="Google Shape;1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1691680" y="933767"/>
            <a:ext cx="5688632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COMPETENCIAS DE LOS DELEGADOS DE PERSONAL Y MIEMBROS DEL COMITÉ DE EMPRESA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5076054" y="1988840"/>
            <a:ext cx="3910559" cy="72008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RECIBIR INFORMACIÓN SOBRE LA APLICACIÓN DE PLANES DE IGUALDAD</a:t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5076055" y="3026110"/>
            <a:ext cx="3910559" cy="102180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INFORMAR A SUS REPRESENTADOS DE TODOS AQUELLOS ASUNTOS QUE PUEDAN AFECTAR A LAS RELACIONES LABORALES.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5076054" y="4314521"/>
            <a:ext cx="3910559" cy="129614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PARTICIPAR COMO SE ESTABLEZCA EN CONVENIO COLECTIVO EN LA GESTIÓN DE LAS OBRAS SOCIALES A FAVOR DE LOS TRABAJADORES O DE SUS FAMILIARES.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179512" y="5301208"/>
            <a:ext cx="3816424" cy="10081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COLABORAR CON LA EMPRESA EN LA APLICACIÓN DE MEDIDAS PARA EL MANTENIMIENTO O MEJORA DE LA PRODUCTIVIDAD</a:t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179512" y="2204864"/>
            <a:ext cx="3816424" cy="129614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RECIBIR INFORMACIÓN SOBRE LA SITUACIÓN ECONÓMICA DE LA EMPRESA, LAS NUEVAS CONTRATACIONES, EL ABSENTISMO LABORAL, LOS ÍNDICES DE ACCIDENTES DE TRABAJO, ETC.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179512" y="3861048"/>
            <a:ext cx="3816424" cy="10801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 CONSULTADOS SOBRE ASUNTOS COMO REESTRUCTURACIONES DE PLANTILLA, REDUCCIONES DE JORNADA, TRASLADOS, ETC.</a:t>
            </a: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5076055" y="5877272"/>
            <a:ext cx="3910559" cy="74746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VIGILAR EL CUMPLIMIENTO DE LA NORMATIVA LABORAL Y DE SEGURIDAD E HIGIENE</a:t>
            </a:r>
            <a:endParaRPr/>
          </a:p>
        </p:txBody>
      </p:sp>
      <p:cxnSp>
        <p:nvCxnSpPr>
          <p:cNvPr id="208" name="Google Shape;208;p7"/>
          <p:cNvCxnSpPr>
            <a:stCxn id="200" idx="2"/>
            <a:endCxn id="204" idx="3"/>
          </p:cNvCxnSpPr>
          <p:nvPr/>
        </p:nvCxnSpPr>
        <p:spPr>
          <a:xfrm rot="5400000">
            <a:off x="2226296" y="3495555"/>
            <a:ext cx="40794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9" name="Google Shape;209;p7"/>
          <p:cNvCxnSpPr>
            <a:stCxn id="200" idx="2"/>
            <a:endCxn id="207" idx="1"/>
          </p:cNvCxnSpPr>
          <p:nvPr/>
        </p:nvCxnSpPr>
        <p:spPr>
          <a:xfrm flipH="1" rot="-5400000">
            <a:off x="2543396" y="3718455"/>
            <a:ext cx="45252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0" name="Google Shape;210;p7"/>
          <p:cNvCxnSpPr>
            <a:stCxn id="200" idx="2"/>
            <a:endCxn id="206" idx="3"/>
          </p:cNvCxnSpPr>
          <p:nvPr/>
        </p:nvCxnSpPr>
        <p:spPr>
          <a:xfrm rot="5400000">
            <a:off x="2928296" y="2793555"/>
            <a:ext cx="26754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7"/>
          <p:cNvCxnSpPr>
            <a:stCxn id="200" idx="2"/>
            <a:endCxn id="203" idx="1"/>
          </p:cNvCxnSpPr>
          <p:nvPr/>
        </p:nvCxnSpPr>
        <p:spPr>
          <a:xfrm flipH="1" rot="-5400000">
            <a:off x="3187646" y="3074205"/>
            <a:ext cx="32367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7"/>
          <p:cNvCxnSpPr>
            <a:stCxn id="200" idx="2"/>
            <a:endCxn id="201" idx="1"/>
          </p:cNvCxnSpPr>
          <p:nvPr/>
        </p:nvCxnSpPr>
        <p:spPr>
          <a:xfrm flipH="1" rot="-5400000">
            <a:off x="4494446" y="1767405"/>
            <a:ext cx="6231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p7"/>
          <p:cNvCxnSpPr>
            <a:stCxn id="200" idx="2"/>
            <a:endCxn id="205" idx="3"/>
          </p:cNvCxnSpPr>
          <p:nvPr/>
        </p:nvCxnSpPr>
        <p:spPr>
          <a:xfrm rot="5400000">
            <a:off x="3702446" y="2019405"/>
            <a:ext cx="11271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4" name="Google Shape;214;p7"/>
          <p:cNvCxnSpPr>
            <a:stCxn id="200" idx="2"/>
            <a:endCxn id="202" idx="1"/>
          </p:cNvCxnSpPr>
          <p:nvPr/>
        </p:nvCxnSpPr>
        <p:spPr>
          <a:xfrm flipH="1" rot="-5400000">
            <a:off x="3900446" y="2361405"/>
            <a:ext cx="1811100" cy="540000"/>
          </a:xfrm>
          <a:prstGeom prst="bentConnector2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5" name="Google Shape;215;p7"/>
          <p:cNvSpPr/>
          <p:nvPr/>
        </p:nvSpPr>
        <p:spPr>
          <a:xfrm>
            <a:off x="2339752" y="168003"/>
            <a:ext cx="6646863" cy="50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COLECTIVA UNITARIA: COMPETENCIAS</a:t>
            </a:r>
            <a:endParaRPr/>
          </a:p>
        </p:txBody>
      </p:sp>
      <p:pic>
        <p:nvPicPr>
          <p:cNvPr descr="CES Juan Pablo II"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>
            <a:off x="1619672" y="836712"/>
            <a:ext cx="5760640" cy="79208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GARANTÍAS DE LOS DELEGADOS DE PERSONAL Y MIEMBROS DEL COMITÉ DE EMPRESA</a:t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5076056" y="1916832"/>
            <a:ext cx="3744095" cy="107967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SUFRIR DISCRIMINACIÓN POR SER DELEGADO O MIEMBRO DEL COMITÉ EN LO QUE A PROMOCIÓN ECONÓMICA O PROFESIONAL SE REFIERE.</a:t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5076056" y="3212976"/>
            <a:ext cx="3744095" cy="86417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DISPONER DE UN NÚMERO DE HORAS MENSUALES RETRIBUIDAS PARA EJERCER SUS FUNCIONES DE REPRESENTACIÓN.</a:t>
            </a: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5076056" y="4293097"/>
            <a:ext cx="3744095" cy="129614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CASO DE DESPIDO IMPROCEDENTE, SON LOS REPRESENTANTES DE LOS TRABAJADORES, Y NO EL EMPRESARIO, DECIDIRÁN ENTRE VOLVER A LA EMPRESA O SER INDEMNIZADOS.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323850" y="5445225"/>
            <a:ext cx="3600078" cy="12241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SER DESPEDIDOS NI SANCIONADOS POR EL EJERCICIO DE SUS FUNCIONES DURANTE SU MANDATO NI DENTRO DEL AÑO SIGUIENTE A LA FINALIZACIÓN DEL MISMO.</a:t>
            </a: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323528" y="2204864"/>
            <a:ext cx="3600078" cy="10081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CASO DE SER SANCIONADOS POR FALTAS GRAVES O MUY GRAVES, DEBERÁ ABRIRSE UN EXPEDIENTE CONTRADICTORIO.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323850" y="3501008"/>
            <a:ext cx="3600078" cy="165618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PRIORIDAD PARA PERMANECER EN LA EMPRESA O CENTRO DE TRABAJO RESPECTO AL RESTO DE TRABAJADORES EN LOS SUPUESTOS DE EXTINCIÓN O SUSPENSIÓN DEL CONTRATO POR CAUSAS TECNOLÓGICAS O ECONÓMICAS Y EN LOS TRASLADOS.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5076056" y="5805488"/>
            <a:ext cx="3744095" cy="9080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TIENEN DERECHO A EXPRESAR LIBREMENTE SUS OPINIONES EN EL ÁMBITO DE LA REPRESENTACIÓN.</a:t>
            </a:r>
            <a:endParaRPr/>
          </a:p>
        </p:txBody>
      </p:sp>
      <p:cxnSp>
        <p:nvCxnSpPr>
          <p:cNvPr id="229" name="Google Shape;229;p8"/>
          <p:cNvCxnSpPr>
            <a:stCxn id="221" idx="2"/>
            <a:endCxn id="225" idx="3"/>
          </p:cNvCxnSpPr>
          <p:nvPr/>
        </p:nvCxnSpPr>
        <p:spPr>
          <a:xfrm rot="5400000">
            <a:off x="1997692" y="3555100"/>
            <a:ext cx="44286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0" name="Google Shape;230;p8"/>
          <p:cNvCxnSpPr>
            <a:stCxn id="221" idx="2"/>
            <a:endCxn id="228" idx="1"/>
          </p:cNvCxnSpPr>
          <p:nvPr/>
        </p:nvCxnSpPr>
        <p:spPr>
          <a:xfrm flipH="1" rot="-5400000">
            <a:off x="2472592" y="3656200"/>
            <a:ext cx="46308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" name="Google Shape;231;p8"/>
          <p:cNvCxnSpPr>
            <a:stCxn id="221" idx="2"/>
            <a:endCxn id="227" idx="3"/>
          </p:cNvCxnSpPr>
          <p:nvPr/>
        </p:nvCxnSpPr>
        <p:spPr>
          <a:xfrm rot="5400000">
            <a:off x="2861842" y="2690950"/>
            <a:ext cx="27003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" name="Google Shape;232;p8"/>
          <p:cNvCxnSpPr>
            <a:stCxn id="221" idx="2"/>
            <a:endCxn id="224" idx="1"/>
          </p:cNvCxnSpPr>
          <p:nvPr/>
        </p:nvCxnSpPr>
        <p:spPr>
          <a:xfrm flipH="1" rot="-5400000">
            <a:off x="3131842" y="2996950"/>
            <a:ext cx="33123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" name="Google Shape;233;p8"/>
          <p:cNvCxnSpPr>
            <a:stCxn id="221" idx="2"/>
            <a:endCxn id="222" idx="1"/>
          </p:cNvCxnSpPr>
          <p:nvPr/>
        </p:nvCxnSpPr>
        <p:spPr>
          <a:xfrm flipH="1" rot="-5400000">
            <a:off x="4373992" y="1754800"/>
            <a:ext cx="8280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4" name="Google Shape;234;p8"/>
          <p:cNvCxnSpPr>
            <a:stCxn id="221" idx="2"/>
            <a:endCxn id="226" idx="3"/>
          </p:cNvCxnSpPr>
          <p:nvPr/>
        </p:nvCxnSpPr>
        <p:spPr>
          <a:xfrm rot="5400000">
            <a:off x="3671842" y="1880650"/>
            <a:ext cx="1080000" cy="5763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5" name="Google Shape;235;p8"/>
          <p:cNvCxnSpPr>
            <a:stCxn id="221" idx="2"/>
            <a:endCxn id="223" idx="1"/>
          </p:cNvCxnSpPr>
          <p:nvPr/>
        </p:nvCxnSpPr>
        <p:spPr>
          <a:xfrm flipH="1" rot="-5400000">
            <a:off x="3779842" y="2348950"/>
            <a:ext cx="2016300" cy="5760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" name="Google Shape;236;p8"/>
          <p:cNvSpPr/>
          <p:nvPr/>
        </p:nvSpPr>
        <p:spPr>
          <a:xfrm>
            <a:off x="2209156" y="22312"/>
            <a:ext cx="6912768" cy="620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REPRESENTACIÓN COLECTIVA UNITARIA: GARANTÍAS</a:t>
            </a:r>
            <a:endParaRPr/>
          </a:p>
        </p:txBody>
      </p:sp>
      <p:pic>
        <p:nvPicPr>
          <p:cNvPr descr="CES Juan Pablo II" id="237" name="Google Shape;2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209155" cy="655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/>
          <p:nvPr/>
        </p:nvSpPr>
        <p:spPr>
          <a:xfrm>
            <a:off x="252314" y="720447"/>
            <a:ext cx="8640960" cy="100811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b="1" lang="es-E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Todavía no estás convencido de la enorme importancia de la representación de trabajadores y asociaciones que defiendan los derechos laborales?</a:t>
            </a:r>
            <a:endParaRPr b="1" sz="2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252314" y="2204864"/>
            <a:ext cx="8640960" cy="194421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invitamos a que visualices este vídeo para conocer cuáles eran las condiciones de trabajo cuando los trabajadores no tenían representación alguna en las empresas y nadie defendía sus intereses ni sus derechos laborales. Observa este emocionante vídeo sobre las condiciones de vida y de trabajo en el siglo XIX.</a:t>
            </a:r>
            <a:endParaRPr/>
          </a:p>
        </p:txBody>
      </p:sp>
      <p:pic>
        <p:nvPicPr>
          <p:cNvPr id="244" name="Google Shape;244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2634" y="4788444"/>
            <a:ext cx="1151334" cy="1151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de condiciones laborales siglo XIX" id="245" name="Google Shape;24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056" y="4344208"/>
            <a:ext cx="2808313" cy="2253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 Juan Pablo II" id="246" name="Google Shape;24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1"/>
            <a:ext cx="2411760" cy="716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2010-12-19T18:38:19Z</dcterms:created>
  <dc:creator>Usuario</dc:creator>
</cp:coreProperties>
</file>